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914" r:id="rId1"/>
  </p:sldMasterIdLst>
  <p:notesMasterIdLst>
    <p:notesMasterId r:id="rId21"/>
  </p:notesMasterIdLst>
  <p:sldIdLst>
    <p:sldId id="267" r:id="rId2"/>
    <p:sldId id="257" r:id="rId3"/>
    <p:sldId id="275" r:id="rId4"/>
    <p:sldId id="258" r:id="rId5"/>
    <p:sldId id="260" r:id="rId6"/>
    <p:sldId id="261" r:id="rId7"/>
    <p:sldId id="268" r:id="rId8"/>
    <p:sldId id="270" r:id="rId9"/>
    <p:sldId id="269" r:id="rId10"/>
    <p:sldId id="262" r:id="rId11"/>
    <p:sldId id="271" r:id="rId12"/>
    <p:sldId id="273" r:id="rId13"/>
    <p:sldId id="272" r:id="rId14"/>
    <p:sldId id="263" r:id="rId15"/>
    <p:sldId id="264" r:id="rId16"/>
    <p:sldId id="265" r:id="rId17"/>
    <p:sldId id="266" r:id="rId18"/>
    <p:sldId id="276" r:id="rId19"/>
    <p:sldId id="259" r:id="rId20"/>
  </p:sldIdLst>
  <p:sldSz cx="10799763" cy="7559675"/>
  <p:notesSz cx="6858000" cy="9144000"/>
  <p:defaultTextStyle>
    <a:defPPr>
      <a:defRPr lang="en-I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77"/>
    <p:restoredTop sz="83483" autoAdjust="0"/>
  </p:normalViewPr>
  <p:slideViewPr>
    <p:cSldViewPr snapToGrid="0">
      <p:cViewPr>
        <p:scale>
          <a:sx n="75" d="100"/>
          <a:sy n="75" d="100"/>
        </p:scale>
        <p:origin x="666" y="-405"/>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image1.jpg>
</file>

<file path=ppt/media/image10.png>
</file>

<file path=ppt/media/image11.jpe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svg>
</file>

<file path=ppt/media/image21.png>
</file>

<file path=ppt/media/image3.png>
</file>

<file path=ppt/media/image4.pn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239AEB3-6205-F042-83D2-F531FA7D53AD}" type="datetimeFigureOut">
              <a:rPr lang="en-IL" smtClean="0"/>
              <a:t>08/06/2024</a:t>
            </a:fld>
            <a:endParaRPr lang="en-IL"/>
          </a:p>
        </p:txBody>
      </p:sp>
      <p:sp>
        <p:nvSpPr>
          <p:cNvPr id="4" name="Slide Image Placeholder 3"/>
          <p:cNvSpPr>
            <a:spLocks noGrp="1" noRot="1" noChangeAspect="1"/>
          </p:cNvSpPr>
          <p:nvPr>
            <p:ph type="sldImg" idx="2"/>
          </p:nvPr>
        </p:nvSpPr>
        <p:spPr>
          <a:xfrm>
            <a:off x="1225550" y="1143000"/>
            <a:ext cx="4406900" cy="3086100"/>
          </a:xfrm>
          <a:prstGeom prst="rect">
            <a:avLst/>
          </a:prstGeom>
          <a:noFill/>
          <a:ln w="12700">
            <a:solidFill>
              <a:prstClr val="black"/>
            </a:solidFill>
          </a:ln>
        </p:spPr>
        <p:txBody>
          <a:bodyPr vert="horz" lIns="91440" tIns="45720" rIns="91440" bIns="45720" rtlCol="0" anchor="ctr"/>
          <a:lstStyle/>
          <a:p>
            <a:endParaRPr lang="en-I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C626F46-A8A9-8747-8D4F-BCA031AF57A2}" type="slidenum">
              <a:rPr lang="en-IL" smtClean="0"/>
              <a:t>‹#›</a:t>
            </a:fld>
            <a:endParaRPr lang="en-IL"/>
          </a:p>
        </p:txBody>
      </p:sp>
    </p:spTree>
    <p:extLst>
      <p:ext uri="{BB962C8B-B14F-4D97-AF65-F5344CB8AC3E}">
        <p14:creationId xmlns:p14="http://schemas.microsoft.com/office/powerpoint/2010/main" val="1962677050"/>
      </p:ext>
    </p:extLst>
  </p:cSld>
  <p:clrMap bg1="lt1" tx1="dk1" bg2="lt2" tx2="dk2" accent1="accent1" accent2="accent2" accent3="accent3" accent4="accent4" accent5="accent5" accent6="accent6" hlink="hlink" folHlink="folHlink"/>
  <p:notesStyle>
    <a:lvl1pPr marL="0" algn="l" defTabSz="1049091" rtl="0" eaLnBrk="1" latinLnBrk="0" hangingPunct="1">
      <a:defRPr sz="1377" kern="1200">
        <a:solidFill>
          <a:schemeClr val="tx1"/>
        </a:solidFill>
        <a:latin typeface="+mn-lt"/>
        <a:ea typeface="+mn-ea"/>
        <a:cs typeface="+mn-cs"/>
      </a:defRPr>
    </a:lvl1pPr>
    <a:lvl2pPr marL="524546" algn="l" defTabSz="1049091" rtl="0" eaLnBrk="1" latinLnBrk="0" hangingPunct="1">
      <a:defRPr sz="1377" kern="1200">
        <a:solidFill>
          <a:schemeClr val="tx1"/>
        </a:solidFill>
        <a:latin typeface="+mn-lt"/>
        <a:ea typeface="+mn-ea"/>
        <a:cs typeface="+mn-cs"/>
      </a:defRPr>
    </a:lvl2pPr>
    <a:lvl3pPr marL="1049091" algn="l" defTabSz="1049091" rtl="0" eaLnBrk="1" latinLnBrk="0" hangingPunct="1">
      <a:defRPr sz="1377" kern="1200">
        <a:solidFill>
          <a:schemeClr val="tx1"/>
        </a:solidFill>
        <a:latin typeface="+mn-lt"/>
        <a:ea typeface="+mn-ea"/>
        <a:cs typeface="+mn-cs"/>
      </a:defRPr>
    </a:lvl3pPr>
    <a:lvl4pPr marL="1573637" algn="l" defTabSz="1049091" rtl="0" eaLnBrk="1" latinLnBrk="0" hangingPunct="1">
      <a:defRPr sz="1377" kern="1200">
        <a:solidFill>
          <a:schemeClr val="tx1"/>
        </a:solidFill>
        <a:latin typeface="+mn-lt"/>
        <a:ea typeface="+mn-ea"/>
        <a:cs typeface="+mn-cs"/>
      </a:defRPr>
    </a:lvl4pPr>
    <a:lvl5pPr marL="2098182" algn="l" defTabSz="1049091" rtl="0" eaLnBrk="1" latinLnBrk="0" hangingPunct="1">
      <a:defRPr sz="1377" kern="1200">
        <a:solidFill>
          <a:schemeClr val="tx1"/>
        </a:solidFill>
        <a:latin typeface="+mn-lt"/>
        <a:ea typeface="+mn-ea"/>
        <a:cs typeface="+mn-cs"/>
      </a:defRPr>
    </a:lvl5pPr>
    <a:lvl6pPr marL="2622728" algn="l" defTabSz="1049091" rtl="0" eaLnBrk="1" latinLnBrk="0" hangingPunct="1">
      <a:defRPr sz="1377" kern="1200">
        <a:solidFill>
          <a:schemeClr val="tx1"/>
        </a:solidFill>
        <a:latin typeface="+mn-lt"/>
        <a:ea typeface="+mn-ea"/>
        <a:cs typeface="+mn-cs"/>
      </a:defRPr>
    </a:lvl6pPr>
    <a:lvl7pPr marL="3147273" algn="l" defTabSz="1049091" rtl="0" eaLnBrk="1" latinLnBrk="0" hangingPunct="1">
      <a:defRPr sz="1377" kern="1200">
        <a:solidFill>
          <a:schemeClr val="tx1"/>
        </a:solidFill>
        <a:latin typeface="+mn-lt"/>
        <a:ea typeface="+mn-ea"/>
        <a:cs typeface="+mn-cs"/>
      </a:defRPr>
    </a:lvl7pPr>
    <a:lvl8pPr marL="3671819" algn="l" defTabSz="1049091" rtl="0" eaLnBrk="1" latinLnBrk="0" hangingPunct="1">
      <a:defRPr sz="1377" kern="1200">
        <a:solidFill>
          <a:schemeClr val="tx1"/>
        </a:solidFill>
        <a:latin typeface="+mn-lt"/>
        <a:ea typeface="+mn-ea"/>
        <a:cs typeface="+mn-cs"/>
      </a:defRPr>
    </a:lvl8pPr>
    <a:lvl9pPr marL="4196364" algn="l" defTabSz="1049091" rtl="0" eaLnBrk="1" latinLnBrk="0" hangingPunct="1">
      <a:defRPr sz="137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שלום לכולם קוראים לי עמרי ויחד איתי נמצא </a:t>
            </a:r>
            <a:r>
              <a:rPr lang="he-IL" dirty="0" err="1"/>
              <a:t>לידור</a:t>
            </a:r>
            <a:r>
              <a:rPr lang="he-IL" dirty="0"/>
              <a:t> ואנחנו עומדים להציג לכם את הפרויקט הגמר שלנו מערכת תקשורת אלחוטית של שליטה מרחוק בטכנולוגיית </a:t>
            </a:r>
            <a:r>
              <a:rPr lang="en-US" dirty="0"/>
              <a:t>VLSI</a:t>
            </a:r>
            <a:r>
              <a:rPr lang="he-IL" dirty="0"/>
              <a:t> </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a:t>
            </a:fld>
            <a:endParaRPr lang="en-IL"/>
          </a:p>
        </p:txBody>
      </p:sp>
    </p:spTree>
    <p:extLst>
      <p:ext uri="{BB962C8B-B14F-4D97-AF65-F5344CB8AC3E}">
        <p14:creationId xmlns:p14="http://schemas.microsoft.com/office/powerpoint/2010/main" val="22303952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כעת נדבר על המבנה הפנימי של כרטיס </a:t>
            </a:r>
            <a:r>
              <a:rPr lang="en-US" dirty="0"/>
              <a:t>A</a:t>
            </a:r>
            <a:r>
              <a:rPr lang="he-IL" dirty="0"/>
              <a:t>, הכרטיס בנוי ממספר יחידות.. (). ראשית בעת הפעלת המערכת ה </a:t>
            </a:r>
            <a:r>
              <a:rPr lang="en-US" dirty="0" err="1"/>
              <a:t>biphase</a:t>
            </a:r>
            <a:r>
              <a:rPr lang="en-US" dirty="0"/>
              <a:t> </a:t>
            </a:r>
            <a:r>
              <a:rPr lang="he-IL" dirty="0"/>
              <a:t> שולח טריגר ל </a:t>
            </a:r>
            <a:r>
              <a:rPr lang="en-US" dirty="0" err="1"/>
              <a:t>uart-tx</a:t>
            </a:r>
            <a:r>
              <a:rPr lang="en-US" dirty="0"/>
              <a:t> </a:t>
            </a:r>
            <a:r>
              <a:rPr lang="he-IL" dirty="0"/>
              <a:t> שהוא מוכן לקבל נתונים חדשים, אז ה </a:t>
            </a:r>
            <a:r>
              <a:rPr lang="en-US" dirty="0" err="1"/>
              <a:t>uart-tx</a:t>
            </a:r>
            <a:r>
              <a:rPr lang="he-IL" dirty="0"/>
              <a:t> </a:t>
            </a:r>
          </a:p>
          <a:p>
            <a:pPr algn="r" rtl="1"/>
            <a:r>
              <a:rPr lang="he-IL" dirty="0"/>
              <a:t>שולח קבוע אל המחשב באמצעות רכיב ממיר </a:t>
            </a:r>
            <a:r>
              <a:rPr lang="en-US" dirty="0" err="1"/>
              <a:t>usb</a:t>
            </a:r>
            <a:r>
              <a:rPr lang="en-US" dirty="0"/>
              <a:t> to </a:t>
            </a:r>
            <a:r>
              <a:rPr lang="en-US" dirty="0" err="1"/>
              <a:t>ttl</a:t>
            </a:r>
            <a:r>
              <a:rPr lang="he-IL" dirty="0"/>
              <a:t> לאחר קבלת הקבוע המחשב שולח את הנתונים החדשים אל </a:t>
            </a:r>
            <a:r>
              <a:rPr lang="en-US" dirty="0" err="1"/>
              <a:t>uart</a:t>
            </a:r>
            <a:r>
              <a:rPr lang="en-US" dirty="0"/>
              <a:t>- </a:t>
            </a:r>
            <a:r>
              <a:rPr lang="en-US" dirty="0" err="1"/>
              <a:t>rx</a:t>
            </a:r>
            <a:r>
              <a:rPr lang="he-IL" dirty="0"/>
              <a:t> ומעביר אותם לזיכרון </a:t>
            </a:r>
            <a:r>
              <a:rPr lang="en-US" dirty="0"/>
              <a:t>RAM</a:t>
            </a:r>
            <a:r>
              <a:rPr lang="he-IL" dirty="0"/>
              <a:t> ה </a:t>
            </a:r>
            <a:r>
              <a:rPr lang="en-US" dirty="0"/>
              <a:t>RAM</a:t>
            </a:r>
            <a:r>
              <a:rPr lang="he-IL" dirty="0"/>
              <a:t> מאחסן את הנתונים ו מקודד </a:t>
            </a:r>
            <a:r>
              <a:rPr lang="en-US" dirty="0" err="1"/>
              <a:t>Biphase</a:t>
            </a:r>
            <a:r>
              <a:rPr lang="en-US" dirty="0"/>
              <a:t> </a:t>
            </a:r>
            <a:r>
              <a:rPr lang="he-IL" dirty="0"/>
              <a:t> שולף את הנתונים מקודד אותם ומכין אותם לשליחה למשדר </a:t>
            </a:r>
            <a:r>
              <a:rPr lang="en-US" dirty="0"/>
              <a:t>STX 882</a:t>
            </a:r>
            <a:r>
              <a:rPr lang="he-IL" dirty="0"/>
              <a:t>כדי לשדר אותם באוויר אל </a:t>
            </a:r>
            <a:r>
              <a:rPr lang="en-US" dirty="0"/>
              <a:t>CARD B</a:t>
            </a:r>
            <a:r>
              <a:rPr lang="he-IL" dirty="0"/>
              <a:t>.</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6</a:t>
            </a:fld>
            <a:endParaRPr lang="en-IL"/>
          </a:p>
        </p:txBody>
      </p:sp>
    </p:spTree>
    <p:extLst>
      <p:ext uri="{BB962C8B-B14F-4D97-AF65-F5344CB8AC3E}">
        <p14:creationId xmlns:p14="http://schemas.microsoft.com/office/powerpoint/2010/main" val="8806846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תקשורת ה-</a:t>
            </a:r>
            <a:r>
              <a:rPr lang="en-US" dirty="0"/>
              <a:t>UART</a:t>
            </a:r>
            <a:r>
              <a:rPr lang="he-IL" dirty="0"/>
              <a:t> עובדת כך שמעבירה חבילות של מידע הבנויות מסיבית התחלה </a:t>
            </a:r>
            <a:r>
              <a:rPr lang="en-US" dirty="0"/>
              <a:t>‘0’</a:t>
            </a:r>
            <a:r>
              <a:rPr lang="he-IL" dirty="0"/>
              <a:t> כאשר מגיעים לסיבית זאת יודעים שה – 8 ביטים הבאים יהיו ביטי מידע ולאחר מכן 3 </a:t>
            </a:r>
            <a:r>
              <a:rPr lang="he-IL" dirty="0" err="1"/>
              <a:t>ביטיי</a:t>
            </a:r>
            <a:r>
              <a:rPr lang="he-IL" dirty="0"/>
              <a:t> סיום החבילה של  </a:t>
            </a:r>
            <a:r>
              <a:rPr lang="en-US" dirty="0"/>
              <a:t>‘1’</a:t>
            </a:r>
            <a:r>
              <a:rPr lang="he-IL" dirty="0"/>
              <a:t> , וכל חבילה מועברת בצורה טורית בעזרת </a:t>
            </a:r>
            <a:r>
              <a:rPr lang="en-US" dirty="0"/>
              <a:t>RIGHT SHIFT REGISTER</a:t>
            </a:r>
            <a:r>
              <a:rPr lang="he-IL" dirty="0"/>
              <a:t> עם </a:t>
            </a:r>
            <a:r>
              <a:rPr lang="en-US" dirty="0"/>
              <a:t>‘1’</a:t>
            </a:r>
            <a:r>
              <a:rPr lang="he-IL" dirty="0"/>
              <a:t>.</a:t>
            </a:r>
          </a:p>
          <a:p>
            <a:pPr algn="r" rtl="1"/>
            <a:endParaRPr lang="he-IL" dirty="0"/>
          </a:p>
          <a:p>
            <a:pPr algn="r" rtl="1"/>
            <a:r>
              <a:rPr lang="en-US" dirty="0"/>
              <a:t>UART</a:t>
            </a:r>
            <a:r>
              <a:rPr lang="he-IL" dirty="0"/>
              <a:t> זהו בעצם פרוטוקול תקשורת טורי שמאפשר לנו בפרויקט לשדר ולקלוט מידע בין הכרטיס </a:t>
            </a:r>
            <a:r>
              <a:rPr lang="en-US" dirty="0"/>
              <a:t>FPGA</a:t>
            </a:r>
            <a:r>
              <a:rPr lang="he-IL" dirty="0"/>
              <a:t> למחשב. המבנה של חבילות המידע בנוי מסיבית </a:t>
            </a:r>
            <a:r>
              <a:rPr lang="en-US" dirty="0"/>
              <a:t>start </a:t>
            </a:r>
            <a:r>
              <a:rPr lang="he-IL" dirty="0"/>
              <a:t> "0" כדי לדעת שהגיע חבילת מידע חדשה. 8 סיביות מידע ועוד 3 סיביות סיומת בגובה "1" כדי לא ליצור טעות בתעבורת הנתונים מכניסים "1" לוגי כל עליית שעון כך המידע מתקבל בצורה טורית סיבית אחר סיבית. אם היינו מכניסים "0" היה יכול להיות בלבול מול הסיבית ההתחלתית. </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7</a:t>
            </a:fld>
            <a:endParaRPr lang="en-IL"/>
          </a:p>
        </p:txBody>
      </p:sp>
    </p:spTree>
    <p:extLst>
      <p:ext uri="{BB962C8B-B14F-4D97-AF65-F5344CB8AC3E}">
        <p14:creationId xmlns:p14="http://schemas.microsoft.com/office/powerpoint/2010/main" val="18363742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הרם שלנו מחולק באופן תאורטי ל – 2 חצאים כאשר ה-</a:t>
            </a:r>
            <a:r>
              <a:rPr lang="en-US" dirty="0"/>
              <a:t>UART</a:t>
            </a:r>
            <a:r>
              <a:rPr lang="he-IL" dirty="0"/>
              <a:t> כותב לחצי הראשון וה-</a:t>
            </a:r>
            <a:r>
              <a:rPr lang="en-US" dirty="0"/>
              <a:t>BIPHASE </a:t>
            </a:r>
            <a:r>
              <a:rPr lang="he-IL" dirty="0"/>
              <a:t> קורא מהחצי השני ומשדר את המידע, כאשר מסתיים השידור מה-</a:t>
            </a:r>
            <a:r>
              <a:rPr lang="en-US" dirty="0"/>
              <a:t>BIPHASE</a:t>
            </a:r>
            <a:r>
              <a:rPr lang="he-IL" dirty="0"/>
              <a:t> מתחיל לקרא מהחצי השני של הרם וה-</a:t>
            </a:r>
            <a:r>
              <a:rPr lang="en-US" dirty="0"/>
              <a:t>UART</a:t>
            </a:r>
            <a:r>
              <a:rPr lang="he-IL" dirty="0"/>
              <a:t> כותב לחצי הראשון וכן הלאה.... הביט המודגש הוא הביט שמאבחן בין החצי השני לחצי הראשון של הרם.</a:t>
            </a:r>
            <a:endParaRPr lang="en-US" dirty="0"/>
          </a:p>
          <a:p>
            <a:pPr marL="0" marR="0" lvl="0" indent="0" algn="r" defTabSz="1049091" rtl="1" eaLnBrk="1" fontAlgn="auto" latinLnBrk="0" hangingPunct="1">
              <a:lnSpc>
                <a:spcPct val="100000"/>
              </a:lnSpc>
              <a:spcBef>
                <a:spcPts val="0"/>
              </a:spcBef>
              <a:spcAft>
                <a:spcPts val="0"/>
              </a:spcAft>
              <a:buClrTx/>
              <a:buSzTx/>
              <a:buFontTx/>
              <a:buNone/>
              <a:tabLst/>
              <a:defRPr/>
            </a:pPr>
            <a:r>
              <a:rPr lang="he-IL" dirty="0"/>
              <a:t>מטרת ה </a:t>
            </a:r>
            <a:r>
              <a:rPr lang="en-US" dirty="0"/>
              <a:t>RAM</a:t>
            </a:r>
            <a:r>
              <a:rPr lang="he-IL" dirty="0"/>
              <a:t> בפרויקט היא לאחסן את הנתונים כך שלא יהיה איבוד מידע עקב זה ש </a:t>
            </a:r>
            <a:r>
              <a:rPr lang="en-US" dirty="0"/>
              <a:t>UART</a:t>
            </a:r>
            <a:r>
              <a:rPr lang="he-IL" dirty="0"/>
              <a:t> עובד בתדר</a:t>
            </a:r>
            <a:r>
              <a:rPr lang="en-US" dirty="0"/>
              <a:t>HZ</a:t>
            </a:r>
            <a:r>
              <a:rPr lang="he-IL" dirty="0"/>
              <a:t> 38400 לעומת התדר הנמוך יותר ש </a:t>
            </a:r>
            <a:r>
              <a:rPr lang="en-US" dirty="0"/>
              <a:t> </a:t>
            </a:r>
            <a:r>
              <a:rPr lang="en-US" dirty="0" err="1"/>
              <a:t>Biphase</a:t>
            </a:r>
            <a:r>
              <a:rPr lang="en-US" dirty="0"/>
              <a:t> </a:t>
            </a:r>
            <a:r>
              <a:rPr lang="he-IL" dirty="0"/>
              <a:t>שעובד ב </a:t>
            </a:r>
            <a:r>
              <a:rPr lang="en-US" dirty="0"/>
              <a:t>HZ</a:t>
            </a:r>
            <a:r>
              <a:rPr lang="he-IL" dirty="0"/>
              <a:t>3000</a:t>
            </a:r>
            <a:r>
              <a:rPr lang="en-US" dirty="0"/>
              <a:t>.</a:t>
            </a:r>
            <a:endParaRPr lang="he-IL" dirty="0"/>
          </a:p>
          <a:p>
            <a:pPr algn="r" rtl="1"/>
            <a:endParaRPr lang="he-IL" dirty="0"/>
          </a:p>
          <a:p>
            <a:pPr algn="r" rtl="1"/>
            <a:endParaRPr lang="en-US" dirty="0"/>
          </a:p>
          <a:p>
            <a:pPr algn="r" rtl="1"/>
            <a:r>
              <a:rPr lang="en-US" dirty="0"/>
              <a:t>RAM</a:t>
            </a:r>
            <a:r>
              <a:rPr lang="he-IL" dirty="0"/>
              <a:t> בנוי מ 64 בתים ומחולק בין 32 בתים ראשונים ו 32 בתים אחרונים. בהתחלה ה </a:t>
            </a:r>
            <a:r>
              <a:rPr lang="en-US" dirty="0"/>
              <a:t>RAM</a:t>
            </a:r>
            <a:r>
              <a:rPr lang="he-IL" dirty="0"/>
              <a:t> כותב את המידע לתוך 32 בתים הראשונים וקורא מ ה32 הבתים האחרונים ואז הפוך כותב ל 32 האחרונים וקורא מ 32 הראשונים. על מנת להבחין בין הכתובות יש סיבית ראשונה </a:t>
            </a:r>
            <a:r>
              <a:rPr lang="en-US" dirty="0"/>
              <a:t>toggle </a:t>
            </a:r>
            <a:r>
              <a:rPr lang="he-IL" dirty="0"/>
              <a:t> שכאשר היא 0 לוגי מדובר על 32 בתים הראשונים ושהיא 1 לוגי מדברת על 32 הבתים האחרונים.</a:t>
            </a:r>
          </a:p>
          <a:p>
            <a:pPr algn="r" rtl="1"/>
            <a:r>
              <a:rPr lang="he-IL" dirty="0"/>
              <a:t>מטרת ה </a:t>
            </a:r>
            <a:r>
              <a:rPr lang="en-US" dirty="0"/>
              <a:t>RAM</a:t>
            </a:r>
            <a:r>
              <a:rPr lang="he-IL" dirty="0"/>
              <a:t> בפרויקט היא לאחסן את הנתונים כך שלא יהיה איבוד מידע עקב זה ש </a:t>
            </a:r>
            <a:r>
              <a:rPr lang="en-US" dirty="0"/>
              <a:t>UART</a:t>
            </a:r>
            <a:r>
              <a:rPr lang="he-IL" dirty="0"/>
              <a:t> עובד בתדר</a:t>
            </a:r>
            <a:r>
              <a:rPr lang="en-US" dirty="0"/>
              <a:t>HZ</a:t>
            </a:r>
            <a:r>
              <a:rPr lang="he-IL" dirty="0"/>
              <a:t> 38400 לעומת התדר הנמוך יותר ש </a:t>
            </a:r>
            <a:r>
              <a:rPr lang="en-US" dirty="0"/>
              <a:t> </a:t>
            </a:r>
            <a:r>
              <a:rPr lang="en-US" dirty="0" err="1"/>
              <a:t>Biphase</a:t>
            </a:r>
            <a:r>
              <a:rPr lang="en-US" dirty="0"/>
              <a:t> </a:t>
            </a:r>
            <a:r>
              <a:rPr lang="he-IL" dirty="0"/>
              <a:t>שעובד ב </a:t>
            </a:r>
            <a:r>
              <a:rPr lang="en-US" dirty="0"/>
              <a:t>HZ</a:t>
            </a:r>
            <a:r>
              <a:rPr lang="he-IL" dirty="0"/>
              <a:t>3000</a:t>
            </a:r>
            <a:r>
              <a:rPr lang="en-US" dirty="0"/>
              <a:t>.</a:t>
            </a:r>
            <a:endParaRPr lang="he-IL" dirty="0"/>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8</a:t>
            </a:fld>
            <a:endParaRPr lang="en-IL"/>
          </a:p>
        </p:txBody>
      </p:sp>
    </p:spTree>
    <p:extLst>
      <p:ext uri="{BB962C8B-B14F-4D97-AF65-F5344CB8AC3E}">
        <p14:creationId xmlns:p14="http://schemas.microsoft.com/office/powerpoint/2010/main" val="1033788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אז איך המקודד </a:t>
            </a:r>
            <a:r>
              <a:rPr lang="en-US" dirty="0" err="1"/>
              <a:t>biphase</a:t>
            </a:r>
            <a:r>
              <a:rPr lang="en-US" dirty="0"/>
              <a:t> </a:t>
            </a:r>
            <a:r>
              <a:rPr lang="he-IL" dirty="0"/>
              <a:t> עובד? כאשר יש לנו קצה עולה ישנו היפוך באות המקודד וכאשר ישנו קצה יורד ואות המידע הוא 0 לוגי ישנו היפוך. כך נוצר קידוד זה.</a:t>
            </a:r>
          </a:p>
          <a:p>
            <a:pPr algn="r" rtl="1"/>
            <a:endParaRPr lang="he-IL" dirty="0"/>
          </a:p>
          <a:p>
            <a:pPr algn="r" rtl="1"/>
            <a:endParaRPr lang="he-IL" dirty="0"/>
          </a:p>
          <a:p>
            <a:pPr algn="r" rtl="1"/>
            <a:r>
              <a:rPr lang="he-IL" dirty="0"/>
              <a:t>באיור הבא מוצג 3 גלים אחד זה </a:t>
            </a:r>
            <a:r>
              <a:rPr lang="en-US" dirty="0"/>
              <a:t>clock </a:t>
            </a:r>
            <a:r>
              <a:rPr lang="he-IL" dirty="0"/>
              <a:t> השני זה נתונים (</a:t>
            </a:r>
            <a:r>
              <a:rPr lang="en-US" dirty="0"/>
              <a:t>NRZL</a:t>
            </a:r>
            <a:r>
              <a:rPr lang="he-IL" dirty="0"/>
              <a:t>) והשלישי זה אות ה </a:t>
            </a:r>
            <a:r>
              <a:rPr lang="en-US" dirty="0" err="1"/>
              <a:t>biphase</a:t>
            </a:r>
            <a:r>
              <a:rPr lang="he-IL" dirty="0"/>
              <a:t> כאשר ה</a:t>
            </a:r>
            <a:r>
              <a:rPr lang="en-US" dirty="0" err="1"/>
              <a:t>biphase</a:t>
            </a:r>
            <a:r>
              <a:rPr lang="en-US" dirty="0"/>
              <a:t> </a:t>
            </a:r>
            <a:r>
              <a:rPr lang="he-IL" dirty="0"/>
              <a:t> זהו האות שמשודר באוויר הממזג בין אות </a:t>
            </a:r>
            <a:r>
              <a:rPr lang="en-US" dirty="0"/>
              <a:t>NRZL </a:t>
            </a:r>
            <a:r>
              <a:rPr lang="he-IL" dirty="0"/>
              <a:t> ו ה</a:t>
            </a:r>
            <a:r>
              <a:rPr lang="en-US" dirty="0"/>
              <a:t>clock</a:t>
            </a:r>
            <a:r>
              <a:rPr lang="he-IL" dirty="0"/>
              <a:t>.</a:t>
            </a:r>
          </a:p>
          <a:p>
            <a:pPr algn="r" rtl="1"/>
            <a:r>
              <a:rPr lang="he-IL" dirty="0"/>
              <a:t>כאשר יש ירידת שעון ומגיע 0 לוגי ב </a:t>
            </a:r>
            <a:r>
              <a:rPr lang="en-US" dirty="0" err="1"/>
              <a:t>nrzl</a:t>
            </a:r>
            <a:r>
              <a:rPr lang="en-US" dirty="0"/>
              <a:t> </a:t>
            </a:r>
            <a:r>
              <a:rPr lang="he-IL" dirty="0"/>
              <a:t> אז יש היפוך באות ה </a:t>
            </a:r>
            <a:r>
              <a:rPr lang="en-US" dirty="0" err="1"/>
              <a:t>biphase</a:t>
            </a:r>
            <a:r>
              <a:rPr lang="en-US" dirty="0"/>
              <a:t> </a:t>
            </a:r>
            <a:r>
              <a:rPr lang="he-IL" dirty="0"/>
              <a:t> אחרת המידע עובר כרגיל.</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9</a:t>
            </a:fld>
            <a:endParaRPr lang="en-IL"/>
          </a:p>
        </p:txBody>
      </p:sp>
    </p:spTree>
    <p:extLst>
      <p:ext uri="{BB962C8B-B14F-4D97-AF65-F5344CB8AC3E}">
        <p14:creationId xmlns:p14="http://schemas.microsoft.com/office/powerpoint/2010/main" val="8313986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10</a:t>
            </a:fld>
            <a:endParaRPr lang="en-IL"/>
          </a:p>
        </p:txBody>
      </p:sp>
    </p:spTree>
    <p:extLst>
      <p:ext uri="{BB962C8B-B14F-4D97-AF65-F5344CB8AC3E}">
        <p14:creationId xmlns:p14="http://schemas.microsoft.com/office/powerpoint/2010/main" val="28062297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מערך הבדיקות בוצע בתוכנת ה-</a:t>
            </a:r>
            <a:r>
              <a:rPr lang="en-US" dirty="0"/>
              <a:t>MODELSIM</a:t>
            </a:r>
            <a:r>
              <a:rPr lang="he-IL" dirty="0"/>
              <a:t> כאשר בדקנו את אות המידע המקודד בקידוד </a:t>
            </a:r>
            <a:r>
              <a:rPr lang="en-US" dirty="0"/>
              <a:t>BIPAHSE</a:t>
            </a:r>
            <a:r>
              <a:rPr lang="he-IL" dirty="0"/>
              <a:t> המשודר מכרטיס א</a:t>
            </a:r>
            <a:r>
              <a:rPr lang="en-US" dirty="0"/>
              <a:t>'</a:t>
            </a:r>
            <a:r>
              <a:rPr lang="he-IL" dirty="0"/>
              <a:t> אל כרטיס ב</a:t>
            </a:r>
            <a:r>
              <a:rPr lang="en-US" dirty="0"/>
              <a:t>‘</a:t>
            </a:r>
            <a:r>
              <a:rPr lang="he-IL" dirty="0"/>
              <a:t> , כפי שניתן לראות הועבר 7 פעמים 0 ובסוף 1 לוגי שזה מאמת לנו שמידע מועבר נכון לפי המידע שהחלטנו להעביר מראש.</a:t>
            </a:r>
            <a:endParaRPr lang="en-US" dirty="0"/>
          </a:p>
          <a:p>
            <a:pPr algn="r" rtl="1"/>
            <a:endParaRPr lang="en-US" dirty="0"/>
          </a:p>
          <a:p>
            <a:pPr algn="r" rtl="1"/>
            <a:r>
              <a:rPr lang="he-IL" dirty="0"/>
              <a:t>עבור טסט הבדיקות נעזרנו בתוכנת סימולציה </a:t>
            </a:r>
            <a:r>
              <a:rPr lang="he-IL" dirty="0" err="1"/>
              <a:t>מודלסים</a:t>
            </a:r>
            <a:r>
              <a:rPr lang="he-IL" dirty="0"/>
              <a:t>, באיור לפנינו מוצגת הסימולציה של כל </a:t>
            </a:r>
            <a:r>
              <a:rPr lang="en-US" dirty="0"/>
              <a:t>CARD A</a:t>
            </a:r>
            <a:r>
              <a:rPr lang="he-IL" dirty="0"/>
              <a:t> אשר בודקת את כל 4 הבלוקים ב</a:t>
            </a:r>
            <a:r>
              <a:rPr lang="en-US" dirty="0"/>
              <a:t>CARD</a:t>
            </a:r>
            <a:r>
              <a:rPr lang="he-IL" dirty="0"/>
              <a:t> עד שידור המידע </a:t>
            </a:r>
          </a:p>
          <a:p>
            <a:pPr algn="r" rtl="1"/>
            <a:r>
              <a:rPr lang="he-IL" dirty="0"/>
              <a:t>מבלוק </a:t>
            </a:r>
            <a:r>
              <a:rPr lang="en-US" dirty="0" err="1"/>
              <a:t>Biphase</a:t>
            </a:r>
            <a:r>
              <a:rPr lang="he-IL" dirty="0"/>
              <a:t>. ניתן לראות בסימולציה שלכל בית מידע שמשודר לקוח 2.61 מילישניות ולפי הסימולציה ניתן לאשר כי הנתונים באמת הגיעו בצורה תקינה ללא שגיאות.</a:t>
            </a:r>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14</a:t>
            </a:fld>
            <a:endParaRPr lang="en-IL"/>
          </a:p>
        </p:txBody>
      </p:sp>
    </p:spTree>
    <p:extLst>
      <p:ext uri="{BB962C8B-B14F-4D97-AF65-F5344CB8AC3E}">
        <p14:creationId xmlns:p14="http://schemas.microsoft.com/office/powerpoint/2010/main" val="8107971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15</a:t>
            </a:fld>
            <a:endParaRPr lang="en-IL"/>
          </a:p>
        </p:txBody>
      </p:sp>
    </p:spTree>
    <p:extLst>
      <p:ext uri="{BB962C8B-B14F-4D97-AF65-F5344CB8AC3E}">
        <p14:creationId xmlns:p14="http://schemas.microsoft.com/office/powerpoint/2010/main" val="50701797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pPr algn="r" rtl="1"/>
            <a:r>
              <a:rPr lang="he-IL" dirty="0"/>
              <a:t>הפרויקט שלנו בנוי על בסיס טכנולוגית </a:t>
            </a:r>
            <a:r>
              <a:rPr lang="en-US" dirty="0"/>
              <a:t>VLSI</a:t>
            </a:r>
            <a:r>
              <a:rPr lang="he-IL" dirty="0"/>
              <a:t> </a:t>
            </a:r>
            <a:r>
              <a:rPr lang="en-US" dirty="0"/>
              <a:t> Very Large-Scale Integration (VLSI)</a:t>
            </a:r>
            <a:r>
              <a:rPr lang="he-IL" dirty="0"/>
              <a:t> שבעצם זהו מעגל משולב.</a:t>
            </a:r>
          </a:p>
          <a:p>
            <a:pPr algn="r" rtl="1"/>
            <a:r>
              <a:rPr lang="en-US" dirty="0"/>
              <a:t>FPGA</a:t>
            </a:r>
            <a:r>
              <a:rPr lang="he-IL" dirty="0"/>
              <a:t> – </a:t>
            </a:r>
            <a:r>
              <a:rPr lang="en-US" dirty="0"/>
              <a:t>field programmable gate array</a:t>
            </a:r>
            <a:r>
              <a:rPr lang="he-IL" dirty="0"/>
              <a:t> או בעברית מערך שערים לתכנות שדה הוא סוג של מעגל משולב המספק יכולת עיבוד מקבילי הניתנת להגדרה מחדש.</a:t>
            </a:r>
          </a:p>
          <a:p>
            <a:pPr algn="r" rtl="1"/>
            <a:r>
              <a:rPr lang="he-IL" dirty="0"/>
              <a:t>ניתן לתכנת אותו באמצעות שפות תיאור חומרה כגון </a:t>
            </a:r>
            <a:r>
              <a:rPr lang="en-US" dirty="0"/>
              <a:t>Verilog </a:t>
            </a:r>
            <a:r>
              <a:rPr lang="he-IL" dirty="0"/>
              <a:t> ו</a:t>
            </a:r>
            <a:r>
              <a:rPr lang="en-US" dirty="0"/>
              <a:t> VHDL </a:t>
            </a:r>
            <a:r>
              <a:rPr lang="he-IL" dirty="0"/>
              <a:t>בפרויקט שלנו נשתמש בשתי כרטיסים של </a:t>
            </a:r>
            <a:r>
              <a:rPr lang="en-US" dirty="0"/>
              <a:t>FPGA</a:t>
            </a:r>
            <a:r>
              <a:rPr lang="he-IL" dirty="0"/>
              <a:t> שאותם נגדיר כ </a:t>
            </a:r>
            <a:r>
              <a:rPr lang="en-US" dirty="0"/>
              <a:t>CARD A</a:t>
            </a:r>
            <a:r>
              <a:rPr lang="he-IL" dirty="0"/>
              <a:t> ו </a:t>
            </a:r>
            <a:r>
              <a:rPr lang="en-US" dirty="0"/>
              <a:t>CARD B</a:t>
            </a:r>
            <a:endParaRPr lang="he-IL" dirty="0"/>
          </a:p>
        </p:txBody>
      </p:sp>
      <p:sp>
        <p:nvSpPr>
          <p:cNvPr id="4" name="מציין מיקום של מספר שקופית 3"/>
          <p:cNvSpPr>
            <a:spLocks noGrp="1"/>
          </p:cNvSpPr>
          <p:nvPr>
            <p:ph type="sldNum" sz="quarter" idx="5"/>
          </p:nvPr>
        </p:nvSpPr>
        <p:spPr/>
        <p:txBody>
          <a:bodyPr/>
          <a:lstStyle/>
          <a:p>
            <a:fld id="{DC626F46-A8A9-8747-8D4F-BCA031AF57A2}" type="slidenum">
              <a:rPr lang="en-IL" smtClean="0"/>
              <a:t>19</a:t>
            </a:fld>
            <a:endParaRPr lang="en-IL"/>
          </a:p>
        </p:txBody>
      </p:sp>
    </p:spTree>
    <p:extLst>
      <p:ext uri="{BB962C8B-B14F-4D97-AF65-F5344CB8AC3E}">
        <p14:creationId xmlns:p14="http://schemas.microsoft.com/office/powerpoint/2010/main" val="33877099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9F3F7F-94C8-1074-4BE3-F878FAB06E4E}"/>
              </a:ext>
            </a:extLst>
          </p:cNvPr>
          <p:cNvSpPr>
            <a:spLocks noGrp="1"/>
          </p:cNvSpPr>
          <p:nvPr>
            <p:ph type="ctrTitle"/>
          </p:nvPr>
        </p:nvSpPr>
        <p:spPr>
          <a:xfrm>
            <a:off x="1349971" y="1237197"/>
            <a:ext cx="8099822" cy="2631887"/>
          </a:xfrm>
        </p:spPr>
        <p:txBody>
          <a:bodyPr anchor="b"/>
          <a:lstStyle>
            <a:lvl1pPr algn="ctr">
              <a:defRPr sz="5315"/>
            </a:lvl1pPr>
          </a:lstStyle>
          <a:p>
            <a:r>
              <a:rPr lang="en-US"/>
              <a:t>Click to edit Master title style</a:t>
            </a:r>
            <a:endParaRPr lang="en-IL"/>
          </a:p>
        </p:txBody>
      </p:sp>
      <p:sp>
        <p:nvSpPr>
          <p:cNvPr id="3" name="Subtitle 2">
            <a:extLst>
              <a:ext uri="{FF2B5EF4-FFF2-40B4-BE49-F238E27FC236}">
                <a16:creationId xmlns:a16="http://schemas.microsoft.com/office/drawing/2014/main" id="{87E7551E-AB3F-01BB-259C-242795D8B2B7}"/>
              </a:ext>
            </a:extLst>
          </p:cNvPr>
          <p:cNvSpPr>
            <a:spLocks noGrp="1"/>
          </p:cNvSpPr>
          <p:nvPr>
            <p:ph type="subTitle" idx="1"/>
          </p:nvPr>
        </p:nvSpPr>
        <p:spPr>
          <a:xfrm>
            <a:off x="1349971" y="3970580"/>
            <a:ext cx="8099822" cy="1825171"/>
          </a:xfrm>
        </p:spPr>
        <p:txBody>
          <a:bodyPr/>
          <a:lstStyle>
            <a:lvl1pPr marL="0" indent="0" algn="ctr">
              <a:buNone/>
              <a:defRPr sz="2126"/>
            </a:lvl1pPr>
            <a:lvl2pPr marL="404988" indent="0" algn="ctr">
              <a:buNone/>
              <a:defRPr sz="1772"/>
            </a:lvl2pPr>
            <a:lvl3pPr marL="809976" indent="0" algn="ctr">
              <a:buNone/>
              <a:defRPr sz="1594"/>
            </a:lvl3pPr>
            <a:lvl4pPr marL="1214963" indent="0" algn="ctr">
              <a:buNone/>
              <a:defRPr sz="1417"/>
            </a:lvl4pPr>
            <a:lvl5pPr marL="1619951" indent="0" algn="ctr">
              <a:buNone/>
              <a:defRPr sz="1417"/>
            </a:lvl5pPr>
            <a:lvl6pPr marL="2024939" indent="0" algn="ctr">
              <a:buNone/>
              <a:defRPr sz="1417"/>
            </a:lvl6pPr>
            <a:lvl7pPr marL="2429927" indent="0" algn="ctr">
              <a:buNone/>
              <a:defRPr sz="1417"/>
            </a:lvl7pPr>
            <a:lvl8pPr marL="2834914" indent="0" algn="ctr">
              <a:buNone/>
              <a:defRPr sz="1417"/>
            </a:lvl8pPr>
            <a:lvl9pPr marL="3239902" indent="0" algn="ctr">
              <a:buNone/>
              <a:defRPr sz="1417"/>
            </a:lvl9pPr>
          </a:lstStyle>
          <a:p>
            <a:r>
              <a:rPr lang="en-US"/>
              <a:t>Click to edit Master subtitle style</a:t>
            </a:r>
            <a:endParaRPr lang="en-IL"/>
          </a:p>
        </p:txBody>
      </p:sp>
      <p:sp>
        <p:nvSpPr>
          <p:cNvPr id="4" name="Date Placeholder 3">
            <a:extLst>
              <a:ext uri="{FF2B5EF4-FFF2-40B4-BE49-F238E27FC236}">
                <a16:creationId xmlns:a16="http://schemas.microsoft.com/office/drawing/2014/main" id="{B64A696D-E5F5-CE48-357A-C80E7B01B569}"/>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5" name="Footer Placeholder 4">
            <a:extLst>
              <a:ext uri="{FF2B5EF4-FFF2-40B4-BE49-F238E27FC236}">
                <a16:creationId xmlns:a16="http://schemas.microsoft.com/office/drawing/2014/main" id="{FDF3B7A2-CE42-B48E-F607-2125B14A6748}"/>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6A6A7831-2D84-0CAC-E77E-7819C9F64120}"/>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3810665942"/>
      </p:ext>
    </p:extLst>
  </p:cSld>
  <p:clrMapOvr>
    <a:masterClrMapping/>
  </p:clrMapOvr>
  <p:transition spd="slow">
    <p:push dir="u"/>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43749B-535F-A170-20D8-CE42417ED41B}"/>
              </a:ext>
            </a:extLst>
          </p:cNvPr>
          <p:cNvSpPr>
            <a:spLocks noGrp="1"/>
          </p:cNvSpPr>
          <p:nvPr>
            <p:ph type="title"/>
          </p:nvPr>
        </p:nvSpPr>
        <p:spPr/>
        <p:txBody>
          <a:bodyPr/>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0BA44225-8149-82F7-78E4-D1392F9B44E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D7F27B61-DDA2-0586-E83E-DEA18E223C0E}"/>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5" name="Footer Placeholder 4">
            <a:extLst>
              <a:ext uri="{FF2B5EF4-FFF2-40B4-BE49-F238E27FC236}">
                <a16:creationId xmlns:a16="http://schemas.microsoft.com/office/drawing/2014/main" id="{31E15899-E4C6-1F90-9520-4745B1C6A51F}"/>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41B5EE9E-4059-06D6-B3AD-5321343058A9}"/>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4203430000"/>
      </p:ext>
    </p:extLst>
  </p:cSld>
  <p:clrMapOvr>
    <a:masterClrMapping/>
  </p:clrMapOvr>
  <p:transition spd="slow">
    <p:push dir="u"/>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B80D5DB-7FAC-2574-DBF2-D266D195E0AE}"/>
              </a:ext>
            </a:extLst>
          </p:cNvPr>
          <p:cNvSpPr>
            <a:spLocks noGrp="1"/>
          </p:cNvSpPr>
          <p:nvPr>
            <p:ph type="title" orient="vert"/>
          </p:nvPr>
        </p:nvSpPr>
        <p:spPr>
          <a:xfrm>
            <a:off x="7728580" y="402483"/>
            <a:ext cx="2328699" cy="6406475"/>
          </a:xfrm>
        </p:spPr>
        <p:txBody>
          <a:bodyPr vert="eaVert"/>
          <a:lstStyle/>
          <a:p>
            <a:r>
              <a:rPr lang="en-US"/>
              <a:t>Click to edit Master title style</a:t>
            </a:r>
            <a:endParaRPr lang="en-IL"/>
          </a:p>
        </p:txBody>
      </p:sp>
      <p:sp>
        <p:nvSpPr>
          <p:cNvPr id="3" name="Vertical Text Placeholder 2">
            <a:extLst>
              <a:ext uri="{FF2B5EF4-FFF2-40B4-BE49-F238E27FC236}">
                <a16:creationId xmlns:a16="http://schemas.microsoft.com/office/drawing/2014/main" id="{03A9C1A4-A2CC-E718-0A6F-35AD934314E6}"/>
              </a:ext>
            </a:extLst>
          </p:cNvPr>
          <p:cNvSpPr>
            <a:spLocks noGrp="1"/>
          </p:cNvSpPr>
          <p:nvPr>
            <p:ph type="body" orient="vert" idx="1"/>
          </p:nvPr>
        </p:nvSpPr>
        <p:spPr>
          <a:xfrm>
            <a:off x="742484" y="402483"/>
            <a:ext cx="6851100" cy="64064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CA47189E-EFC6-0ABF-715F-A54718474A42}"/>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5" name="Footer Placeholder 4">
            <a:extLst>
              <a:ext uri="{FF2B5EF4-FFF2-40B4-BE49-F238E27FC236}">
                <a16:creationId xmlns:a16="http://schemas.microsoft.com/office/drawing/2014/main" id="{BEACF580-53A2-D3E6-E128-F1F5E090AA4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27DB2FE0-04FC-50D4-8B66-D0D895A4D57F}"/>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860789718"/>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9415AF-9064-6040-9D37-1A26232B61DA}"/>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506D5121-4654-1910-AEDE-681D071F0CC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F51EB65C-5552-208D-1C8C-86FAD4BA8D1F}"/>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5" name="Footer Placeholder 4">
            <a:extLst>
              <a:ext uri="{FF2B5EF4-FFF2-40B4-BE49-F238E27FC236}">
                <a16:creationId xmlns:a16="http://schemas.microsoft.com/office/drawing/2014/main" id="{90FDC25F-4CA2-19A8-41C7-44F32A5B20F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BADF6103-B326-0158-3F09-85588C00CB82}"/>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518144458"/>
      </p:ext>
    </p:extLst>
  </p:cSld>
  <p:clrMapOvr>
    <a:masterClrMapping/>
  </p:clrMapOvr>
  <p:transition spd="slow">
    <p:push dir="u"/>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DE1EB1-DD52-3968-B06D-DC228591C15D}"/>
              </a:ext>
            </a:extLst>
          </p:cNvPr>
          <p:cNvSpPr>
            <a:spLocks noGrp="1"/>
          </p:cNvSpPr>
          <p:nvPr>
            <p:ph type="title"/>
          </p:nvPr>
        </p:nvSpPr>
        <p:spPr>
          <a:xfrm>
            <a:off x="736859" y="1884670"/>
            <a:ext cx="9314796" cy="3144614"/>
          </a:xfrm>
        </p:spPr>
        <p:txBody>
          <a:bodyPr anchor="b"/>
          <a:lstStyle>
            <a:lvl1pPr>
              <a:defRPr sz="5315"/>
            </a:lvl1pPr>
          </a:lstStyle>
          <a:p>
            <a:r>
              <a:rPr lang="en-US"/>
              <a:t>Click to edit Master title style</a:t>
            </a:r>
            <a:endParaRPr lang="en-IL"/>
          </a:p>
        </p:txBody>
      </p:sp>
      <p:sp>
        <p:nvSpPr>
          <p:cNvPr id="3" name="Text Placeholder 2">
            <a:extLst>
              <a:ext uri="{FF2B5EF4-FFF2-40B4-BE49-F238E27FC236}">
                <a16:creationId xmlns:a16="http://schemas.microsoft.com/office/drawing/2014/main" id="{0CB528D3-8F74-A310-F332-D9BC8FC1A17F}"/>
              </a:ext>
            </a:extLst>
          </p:cNvPr>
          <p:cNvSpPr>
            <a:spLocks noGrp="1"/>
          </p:cNvSpPr>
          <p:nvPr>
            <p:ph type="body" idx="1"/>
          </p:nvPr>
        </p:nvSpPr>
        <p:spPr>
          <a:xfrm>
            <a:off x="736859" y="5059034"/>
            <a:ext cx="9314796" cy="1653678"/>
          </a:xfrm>
        </p:spPr>
        <p:txBody>
          <a:bodyPr/>
          <a:lstStyle>
            <a:lvl1pPr marL="0" indent="0">
              <a:buNone/>
              <a:defRPr sz="2126">
                <a:solidFill>
                  <a:schemeClr val="tx1">
                    <a:tint val="75000"/>
                  </a:schemeClr>
                </a:solidFill>
              </a:defRPr>
            </a:lvl1pPr>
            <a:lvl2pPr marL="404988" indent="0">
              <a:buNone/>
              <a:defRPr sz="1772">
                <a:solidFill>
                  <a:schemeClr val="tx1">
                    <a:tint val="75000"/>
                  </a:schemeClr>
                </a:solidFill>
              </a:defRPr>
            </a:lvl2pPr>
            <a:lvl3pPr marL="809976" indent="0">
              <a:buNone/>
              <a:defRPr sz="1594">
                <a:solidFill>
                  <a:schemeClr val="tx1">
                    <a:tint val="75000"/>
                  </a:schemeClr>
                </a:solidFill>
              </a:defRPr>
            </a:lvl3pPr>
            <a:lvl4pPr marL="1214963" indent="0">
              <a:buNone/>
              <a:defRPr sz="1417">
                <a:solidFill>
                  <a:schemeClr val="tx1">
                    <a:tint val="75000"/>
                  </a:schemeClr>
                </a:solidFill>
              </a:defRPr>
            </a:lvl4pPr>
            <a:lvl5pPr marL="1619951" indent="0">
              <a:buNone/>
              <a:defRPr sz="1417">
                <a:solidFill>
                  <a:schemeClr val="tx1">
                    <a:tint val="75000"/>
                  </a:schemeClr>
                </a:solidFill>
              </a:defRPr>
            </a:lvl5pPr>
            <a:lvl6pPr marL="2024939" indent="0">
              <a:buNone/>
              <a:defRPr sz="1417">
                <a:solidFill>
                  <a:schemeClr val="tx1">
                    <a:tint val="75000"/>
                  </a:schemeClr>
                </a:solidFill>
              </a:defRPr>
            </a:lvl6pPr>
            <a:lvl7pPr marL="2429927" indent="0">
              <a:buNone/>
              <a:defRPr sz="1417">
                <a:solidFill>
                  <a:schemeClr val="tx1">
                    <a:tint val="75000"/>
                  </a:schemeClr>
                </a:solidFill>
              </a:defRPr>
            </a:lvl7pPr>
            <a:lvl8pPr marL="2834914" indent="0">
              <a:buNone/>
              <a:defRPr sz="1417">
                <a:solidFill>
                  <a:schemeClr val="tx1">
                    <a:tint val="75000"/>
                  </a:schemeClr>
                </a:solidFill>
              </a:defRPr>
            </a:lvl8pPr>
            <a:lvl9pPr marL="3239902" indent="0">
              <a:buNone/>
              <a:defRPr sz="1417">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7EC8523-9CB6-251F-1363-0F102C7382EF}"/>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5" name="Footer Placeholder 4">
            <a:extLst>
              <a:ext uri="{FF2B5EF4-FFF2-40B4-BE49-F238E27FC236}">
                <a16:creationId xmlns:a16="http://schemas.microsoft.com/office/drawing/2014/main" id="{212BB627-42F4-5336-ECA0-4E276A8CB3B9}"/>
              </a:ext>
            </a:extLst>
          </p:cNvPr>
          <p:cNvSpPr>
            <a:spLocks noGrp="1"/>
          </p:cNvSpPr>
          <p:nvPr>
            <p:ph type="ftr" sz="quarter" idx="11"/>
          </p:nvPr>
        </p:nvSpPr>
        <p:spPr/>
        <p:txBody>
          <a:bodyPr/>
          <a:lstStyle/>
          <a:p>
            <a:endParaRPr lang="en-IL"/>
          </a:p>
        </p:txBody>
      </p:sp>
      <p:sp>
        <p:nvSpPr>
          <p:cNvPr id="6" name="Slide Number Placeholder 5">
            <a:extLst>
              <a:ext uri="{FF2B5EF4-FFF2-40B4-BE49-F238E27FC236}">
                <a16:creationId xmlns:a16="http://schemas.microsoft.com/office/drawing/2014/main" id="{DDF9AECD-C14D-D44E-569E-018BAF145470}"/>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283018264"/>
      </p:ext>
    </p:extLst>
  </p:cSld>
  <p:clrMapOvr>
    <a:masterClrMapping/>
  </p:clrMapOvr>
  <p:transition spd="slow">
    <p:push dir="u"/>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79FD03-7573-21AC-275D-065E6C0DF05D}"/>
              </a:ext>
            </a:extLst>
          </p:cNvPr>
          <p:cNvSpPr>
            <a:spLocks noGrp="1"/>
          </p:cNvSpPr>
          <p:nvPr>
            <p:ph type="title"/>
          </p:nvPr>
        </p:nvSpPr>
        <p:spPr/>
        <p:txBody>
          <a:bodyPr/>
          <a:lstStyle/>
          <a:p>
            <a:r>
              <a:rPr lang="en-US"/>
              <a:t>Click to edit Master title style</a:t>
            </a:r>
            <a:endParaRPr lang="en-IL"/>
          </a:p>
        </p:txBody>
      </p:sp>
      <p:sp>
        <p:nvSpPr>
          <p:cNvPr id="3" name="Content Placeholder 2">
            <a:extLst>
              <a:ext uri="{FF2B5EF4-FFF2-40B4-BE49-F238E27FC236}">
                <a16:creationId xmlns:a16="http://schemas.microsoft.com/office/drawing/2014/main" id="{CCCC5DF7-6A82-98D4-231B-7AC2DBA6BC7B}"/>
              </a:ext>
            </a:extLst>
          </p:cNvPr>
          <p:cNvSpPr>
            <a:spLocks noGrp="1"/>
          </p:cNvSpPr>
          <p:nvPr>
            <p:ph sz="half" idx="1"/>
          </p:nvPr>
        </p:nvSpPr>
        <p:spPr>
          <a:xfrm>
            <a:off x="742484" y="2012414"/>
            <a:ext cx="4589899" cy="479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Content Placeholder 3">
            <a:extLst>
              <a:ext uri="{FF2B5EF4-FFF2-40B4-BE49-F238E27FC236}">
                <a16:creationId xmlns:a16="http://schemas.microsoft.com/office/drawing/2014/main" id="{AE2103AD-FF3D-1FE2-704C-8F81C33F677D}"/>
              </a:ext>
            </a:extLst>
          </p:cNvPr>
          <p:cNvSpPr>
            <a:spLocks noGrp="1"/>
          </p:cNvSpPr>
          <p:nvPr>
            <p:ph sz="half" idx="2"/>
          </p:nvPr>
        </p:nvSpPr>
        <p:spPr>
          <a:xfrm>
            <a:off x="5467380" y="2012414"/>
            <a:ext cx="4589899" cy="47965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Date Placeholder 4">
            <a:extLst>
              <a:ext uri="{FF2B5EF4-FFF2-40B4-BE49-F238E27FC236}">
                <a16:creationId xmlns:a16="http://schemas.microsoft.com/office/drawing/2014/main" id="{5F38C296-A954-9474-218B-4CA2FEAC16E3}"/>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6" name="Footer Placeholder 5">
            <a:extLst>
              <a:ext uri="{FF2B5EF4-FFF2-40B4-BE49-F238E27FC236}">
                <a16:creationId xmlns:a16="http://schemas.microsoft.com/office/drawing/2014/main" id="{DBC718F9-39DD-E2E4-1F44-D2EE3977EB78}"/>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38BFF188-5023-DEDF-40B8-FAF860AB0838}"/>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245421075"/>
      </p:ext>
    </p:extLst>
  </p:cSld>
  <p:clrMapOvr>
    <a:masterClrMapping/>
  </p:clrMapOvr>
  <p:transition spd="slow">
    <p:push dir="u"/>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3AEAE-1E4F-B31B-FC55-DBD47B712195}"/>
              </a:ext>
            </a:extLst>
          </p:cNvPr>
          <p:cNvSpPr>
            <a:spLocks noGrp="1"/>
          </p:cNvSpPr>
          <p:nvPr>
            <p:ph type="title"/>
          </p:nvPr>
        </p:nvSpPr>
        <p:spPr>
          <a:xfrm>
            <a:off x="743890" y="402483"/>
            <a:ext cx="9314796" cy="1461188"/>
          </a:xfrm>
        </p:spPr>
        <p:txBody>
          <a:bodyPr/>
          <a:lstStyle/>
          <a:p>
            <a:r>
              <a:rPr lang="en-US"/>
              <a:t>Click to edit Master title style</a:t>
            </a:r>
            <a:endParaRPr lang="en-IL"/>
          </a:p>
        </p:txBody>
      </p:sp>
      <p:sp>
        <p:nvSpPr>
          <p:cNvPr id="3" name="Text Placeholder 2">
            <a:extLst>
              <a:ext uri="{FF2B5EF4-FFF2-40B4-BE49-F238E27FC236}">
                <a16:creationId xmlns:a16="http://schemas.microsoft.com/office/drawing/2014/main" id="{E3ABCD2E-5B24-C702-5750-3C2FC7E3E653}"/>
              </a:ext>
            </a:extLst>
          </p:cNvPr>
          <p:cNvSpPr>
            <a:spLocks noGrp="1"/>
          </p:cNvSpPr>
          <p:nvPr>
            <p:ph type="body" idx="1"/>
          </p:nvPr>
        </p:nvSpPr>
        <p:spPr>
          <a:xfrm>
            <a:off x="743891" y="1853171"/>
            <a:ext cx="4568806" cy="908210"/>
          </a:xfrm>
        </p:spPr>
        <p:txBody>
          <a:bodyPr anchor="b"/>
          <a:lstStyle>
            <a:lvl1pPr marL="0" indent="0">
              <a:buNone/>
              <a:defRPr sz="2126" b="1"/>
            </a:lvl1pPr>
            <a:lvl2pPr marL="404988" indent="0">
              <a:buNone/>
              <a:defRPr sz="1772" b="1"/>
            </a:lvl2pPr>
            <a:lvl3pPr marL="809976" indent="0">
              <a:buNone/>
              <a:defRPr sz="1594" b="1"/>
            </a:lvl3pPr>
            <a:lvl4pPr marL="1214963" indent="0">
              <a:buNone/>
              <a:defRPr sz="1417" b="1"/>
            </a:lvl4pPr>
            <a:lvl5pPr marL="1619951" indent="0">
              <a:buNone/>
              <a:defRPr sz="1417" b="1"/>
            </a:lvl5pPr>
            <a:lvl6pPr marL="2024939" indent="0">
              <a:buNone/>
              <a:defRPr sz="1417" b="1"/>
            </a:lvl6pPr>
            <a:lvl7pPr marL="2429927" indent="0">
              <a:buNone/>
              <a:defRPr sz="1417" b="1"/>
            </a:lvl7pPr>
            <a:lvl8pPr marL="2834914" indent="0">
              <a:buNone/>
              <a:defRPr sz="1417" b="1"/>
            </a:lvl8pPr>
            <a:lvl9pPr marL="3239902" indent="0">
              <a:buNone/>
              <a:defRPr sz="1417" b="1"/>
            </a:lvl9pPr>
          </a:lstStyle>
          <a:p>
            <a:pPr lvl="0"/>
            <a:r>
              <a:rPr lang="en-US"/>
              <a:t>Click to edit Master text styles</a:t>
            </a:r>
          </a:p>
        </p:txBody>
      </p:sp>
      <p:sp>
        <p:nvSpPr>
          <p:cNvPr id="4" name="Content Placeholder 3">
            <a:extLst>
              <a:ext uri="{FF2B5EF4-FFF2-40B4-BE49-F238E27FC236}">
                <a16:creationId xmlns:a16="http://schemas.microsoft.com/office/drawing/2014/main" id="{E75C545B-7260-4A7D-17AC-97B73CBAABB0}"/>
              </a:ext>
            </a:extLst>
          </p:cNvPr>
          <p:cNvSpPr>
            <a:spLocks noGrp="1"/>
          </p:cNvSpPr>
          <p:nvPr>
            <p:ph sz="half" idx="2"/>
          </p:nvPr>
        </p:nvSpPr>
        <p:spPr>
          <a:xfrm>
            <a:off x="743891" y="2761381"/>
            <a:ext cx="456880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5" name="Text Placeholder 4">
            <a:extLst>
              <a:ext uri="{FF2B5EF4-FFF2-40B4-BE49-F238E27FC236}">
                <a16:creationId xmlns:a16="http://schemas.microsoft.com/office/drawing/2014/main" id="{859F4B44-70AD-9D4A-3A60-62D8F0B0B263}"/>
              </a:ext>
            </a:extLst>
          </p:cNvPr>
          <p:cNvSpPr>
            <a:spLocks noGrp="1"/>
          </p:cNvSpPr>
          <p:nvPr>
            <p:ph type="body" sz="quarter" idx="3"/>
          </p:nvPr>
        </p:nvSpPr>
        <p:spPr>
          <a:xfrm>
            <a:off x="5467380" y="1853171"/>
            <a:ext cx="4591306" cy="908210"/>
          </a:xfrm>
        </p:spPr>
        <p:txBody>
          <a:bodyPr anchor="b"/>
          <a:lstStyle>
            <a:lvl1pPr marL="0" indent="0">
              <a:buNone/>
              <a:defRPr sz="2126" b="1"/>
            </a:lvl1pPr>
            <a:lvl2pPr marL="404988" indent="0">
              <a:buNone/>
              <a:defRPr sz="1772" b="1"/>
            </a:lvl2pPr>
            <a:lvl3pPr marL="809976" indent="0">
              <a:buNone/>
              <a:defRPr sz="1594" b="1"/>
            </a:lvl3pPr>
            <a:lvl4pPr marL="1214963" indent="0">
              <a:buNone/>
              <a:defRPr sz="1417" b="1"/>
            </a:lvl4pPr>
            <a:lvl5pPr marL="1619951" indent="0">
              <a:buNone/>
              <a:defRPr sz="1417" b="1"/>
            </a:lvl5pPr>
            <a:lvl6pPr marL="2024939" indent="0">
              <a:buNone/>
              <a:defRPr sz="1417" b="1"/>
            </a:lvl6pPr>
            <a:lvl7pPr marL="2429927" indent="0">
              <a:buNone/>
              <a:defRPr sz="1417" b="1"/>
            </a:lvl7pPr>
            <a:lvl8pPr marL="2834914" indent="0">
              <a:buNone/>
              <a:defRPr sz="1417" b="1"/>
            </a:lvl8pPr>
            <a:lvl9pPr marL="3239902" indent="0">
              <a:buNone/>
              <a:defRPr sz="1417" b="1"/>
            </a:lvl9pPr>
          </a:lstStyle>
          <a:p>
            <a:pPr lvl="0"/>
            <a:r>
              <a:rPr lang="en-US"/>
              <a:t>Click to edit Master text styles</a:t>
            </a:r>
          </a:p>
        </p:txBody>
      </p:sp>
      <p:sp>
        <p:nvSpPr>
          <p:cNvPr id="6" name="Content Placeholder 5">
            <a:extLst>
              <a:ext uri="{FF2B5EF4-FFF2-40B4-BE49-F238E27FC236}">
                <a16:creationId xmlns:a16="http://schemas.microsoft.com/office/drawing/2014/main" id="{809FCAB0-B0ED-C7EE-E961-AF6ED8954AB6}"/>
              </a:ext>
            </a:extLst>
          </p:cNvPr>
          <p:cNvSpPr>
            <a:spLocks noGrp="1"/>
          </p:cNvSpPr>
          <p:nvPr>
            <p:ph sz="quarter" idx="4"/>
          </p:nvPr>
        </p:nvSpPr>
        <p:spPr>
          <a:xfrm>
            <a:off x="5467380" y="2761381"/>
            <a:ext cx="4591306" cy="40615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7" name="Date Placeholder 6">
            <a:extLst>
              <a:ext uri="{FF2B5EF4-FFF2-40B4-BE49-F238E27FC236}">
                <a16:creationId xmlns:a16="http://schemas.microsoft.com/office/drawing/2014/main" id="{D4646521-3EDB-5200-AC8B-34A5AB356B14}"/>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8" name="Footer Placeholder 7">
            <a:extLst>
              <a:ext uri="{FF2B5EF4-FFF2-40B4-BE49-F238E27FC236}">
                <a16:creationId xmlns:a16="http://schemas.microsoft.com/office/drawing/2014/main" id="{3EAFDDB0-605E-8254-5D4F-8EEC175C2787}"/>
              </a:ext>
            </a:extLst>
          </p:cNvPr>
          <p:cNvSpPr>
            <a:spLocks noGrp="1"/>
          </p:cNvSpPr>
          <p:nvPr>
            <p:ph type="ftr" sz="quarter" idx="11"/>
          </p:nvPr>
        </p:nvSpPr>
        <p:spPr/>
        <p:txBody>
          <a:bodyPr/>
          <a:lstStyle/>
          <a:p>
            <a:endParaRPr lang="en-IL"/>
          </a:p>
        </p:txBody>
      </p:sp>
      <p:sp>
        <p:nvSpPr>
          <p:cNvPr id="9" name="Slide Number Placeholder 8">
            <a:extLst>
              <a:ext uri="{FF2B5EF4-FFF2-40B4-BE49-F238E27FC236}">
                <a16:creationId xmlns:a16="http://schemas.microsoft.com/office/drawing/2014/main" id="{675FC5BB-53AC-726A-94CF-D8CD39B97231}"/>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43654604"/>
      </p:ext>
    </p:extLst>
  </p:cSld>
  <p:clrMapOvr>
    <a:masterClrMapping/>
  </p:clrMapOvr>
  <p:transition spd="slow">
    <p:push dir="u"/>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EDC1E6-4C56-3F53-3EFF-392EEE7718AE}"/>
              </a:ext>
            </a:extLst>
          </p:cNvPr>
          <p:cNvSpPr>
            <a:spLocks noGrp="1"/>
          </p:cNvSpPr>
          <p:nvPr>
            <p:ph type="title"/>
          </p:nvPr>
        </p:nvSpPr>
        <p:spPr/>
        <p:txBody>
          <a:bodyPr/>
          <a:lstStyle/>
          <a:p>
            <a:r>
              <a:rPr lang="en-US"/>
              <a:t>Click to edit Master title style</a:t>
            </a:r>
            <a:endParaRPr lang="en-IL"/>
          </a:p>
        </p:txBody>
      </p:sp>
      <p:sp>
        <p:nvSpPr>
          <p:cNvPr id="3" name="Date Placeholder 2">
            <a:extLst>
              <a:ext uri="{FF2B5EF4-FFF2-40B4-BE49-F238E27FC236}">
                <a16:creationId xmlns:a16="http://schemas.microsoft.com/office/drawing/2014/main" id="{D4955DF2-AC67-E880-BBBB-CE770EAF8B22}"/>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4" name="Footer Placeholder 3">
            <a:extLst>
              <a:ext uri="{FF2B5EF4-FFF2-40B4-BE49-F238E27FC236}">
                <a16:creationId xmlns:a16="http://schemas.microsoft.com/office/drawing/2014/main" id="{C033AC17-39C3-D1E7-8F2A-FCE2F7AD9AAE}"/>
              </a:ext>
            </a:extLst>
          </p:cNvPr>
          <p:cNvSpPr>
            <a:spLocks noGrp="1"/>
          </p:cNvSpPr>
          <p:nvPr>
            <p:ph type="ftr" sz="quarter" idx="11"/>
          </p:nvPr>
        </p:nvSpPr>
        <p:spPr/>
        <p:txBody>
          <a:bodyPr/>
          <a:lstStyle/>
          <a:p>
            <a:endParaRPr lang="en-IL"/>
          </a:p>
        </p:txBody>
      </p:sp>
      <p:sp>
        <p:nvSpPr>
          <p:cNvPr id="5" name="Slide Number Placeholder 4">
            <a:extLst>
              <a:ext uri="{FF2B5EF4-FFF2-40B4-BE49-F238E27FC236}">
                <a16:creationId xmlns:a16="http://schemas.microsoft.com/office/drawing/2014/main" id="{19B3C078-E9C1-7BF1-FF2C-C5856AA919FF}"/>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1430981155"/>
      </p:ext>
    </p:extLst>
  </p:cSld>
  <p:clrMapOvr>
    <a:masterClrMapping/>
  </p:clrMapOvr>
  <p:transition spd="slow">
    <p:push dir="u"/>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CC1A30-50FF-485A-CCDA-A5417E4D409C}"/>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3" name="Footer Placeholder 2">
            <a:extLst>
              <a:ext uri="{FF2B5EF4-FFF2-40B4-BE49-F238E27FC236}">
                <a16:creationId xmlns:a16="http://schemas.microsoft.com/office/drawing/2014/main" id="{D11AC073-1CAE-65FD-F736-9FC319957CA1}"/>
              </a:ext>
            </a:extLst>
          </p:cNvPr>
          <p:cNvSpPr>
            <a:spLocks noGrp="1"/>
          </p:cNvSpPr>
          <p:nvPr>
            <p:ph type="ftr" sz="quarter" idx="11"/>
          </p:nvPr>
        </p:nvSpPr>
        <p:spPr/>
        <p:txBody>
          <a:bodyPr/>
          <a:lstStyle/>
          <a:p>
            <a:endParaRPr lang="en-IL"/>
          </a:p>
        </p:txBody>
      </p:sp>
      <p:sp>
        <p:nvSpPr>
          <p:cNvPr id="4" name="Slide Number Placeholder 3">
            <a:extLst>
              <a:ext uri="{FF2B5EF4-FFF2-40B4-BE49-F238E27FC236}">
                <a16:creationId xmlns:a16="http://schemas.microsoft.com/office/drawing/2014/main" id="{F9C9E879-0550-9A47-BFD8-EBEA99F3D978}"/>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1538116393"/>
      </p:ext>
    </p:extLst>
  </p:cSld>
  <p:clrMapOvr>
    <a:masterClrMapping/>
  </p:clrMapOvr>
  <p:transition spd="slow">
    <p:push dir="u"/>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A05B40-97F7-3102-54B6-8A89006AD1DA}"/>
              </a:ext>
            </a:extLst>
          </p:cNvPr>
          <p:cNvSpPr>
            <a:spLocks noGrp="1"/>
          </p:cNvSpPr>
          <p:nvPr>
            <p:ph type="title"/>
          </p:nvPr>
        </p:nvSpPr>
        <p:spPr>
          <a:xfrm>
            <a:off x="743891" y="503978"/>
            <a:ext cx="3483204" cy="1763924"/>
          </a:xfrm>
        </p:spPr>
        <p:txBody>
          <a:bodyPr anchor="b"/>
          <a:lstStyle>
            <a:lvl1pPr>
              <a:defRPr sz="2835"/>
            </a:lvl1pPr>
          </a:lstStyle>
          <a:p>
            <a:r>
              <a:rPr lang="en-US"/>
              <a:t>Click to edit Master title style</a:t>
            </a:r>
            <a:endParaRPr lang="en-IL"/>
          </a:p>
        </p:txBody>
      </p:sp>
      <p:sp>
        <p:nvSpPr>
          <p:cNvPr id="3" name="Content Placeholder 2">
            <a:extLst>
              <a:ext uri="{FF2B5EF4-FFF2-40B4-BE49-F238E27FC236}">
                <a16:creationId xmlns:a16="http://schemas.microsoft.com/office/drawing/2014/main" id="{D290AEC0-384E-7432-29F7-518C41535210}"/>
              </a:ext>
            </a:extLst>
          </p:cNvPr>
          <p:cNvSpPr>
            <a:spLocks noGrp="1"/>
          </p:cNvSpPr>
          <p:nvPr>
            <p:ph idx="1"/>
          </p:nvPr>
        </p:nvSpPr>
        <p:spPr>
          <a:xfrm>
            <a:off x="4591306" y="1088454"/>
            <a:ext cx="5467380" cy="5372269"/>
          </a:xfrm>
        </p:spPr>
        <p:txBody>
          <a:bodyPr/>
          <a:lstStyle>
            <a:lvl1pPr>
              <a:defRPr sz="2835"/>
            </a:lvl1pPr>
            <a:lvl2pPr>
              <a:defRPr sz="2480"/>
            </a:lvl2pPr>
            <a:lvl3pPr>
              <a:defRPr sz="2126"/>
            </a:lvl3pPr>
            <a:lvl4pPr>
              <a:defRPr sz="1772"/>
            </a:lvl4pPr>
            <a:lvl5pPr>
              <a:defRPr sz="1772"/>
            </a:lvl5pPr>
            <a:lvl6pPr>
              <a:defRPr sz="1772"/>
            </a:lvl6pPr>
            <a:lvl7pPr>
              <a:defRPr sz="1772"/>
            </a:lvl7pPr>
            <a:lvl8pPr>
              <a:defRPr sz="1772"/>
            </a:lvl8pPr>
            <a:lvl9pPr>
              <a:defRPr sz="1772"/>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Text Placeholder 3">
            <a:extLst>
              <a:ext uri="{FF2B5EF4-FFF2-40B4-BE49-F238E27FC236}">
                <a16:creationId xmlns:a16="http://schemas.microsoft.com/office/drawing/2014/main" id="{F76ED1AE-BA88-1933-A420-47EF360E9DCA}"/>
              </a:ext>
            </a:extLst>
          </p:cNvPr>
          <p:cNvSpPr>
            <a:spLocks noGrp="1"/>
          </p:cNvSpPr>
          <p:nvPr>
            <p:ph type="body" sz="half" idx="2"/>
          </p:nvPr>
        </p:nvSpPr>
        <p:spPr>
          <a:xfrm>
            <a:off x="743891" y="2267902"/>
            <a:ext cx="3483204" cy="4201570"/>
          </a:xfrm>
        </p:spPr>
        <p:txBody>
          <a:bodyPr/>
          <a:lstStyle>
            <a:lvl1pPr marL="0" indent="0">
              <a:buNone/>
              <a:defRPr sz="1417"/>
            </a:lvl1pPr>
            <a:lvl2pPr marL="404988" indent="0">
              <a:buNone/>
              <a:defRPr sz="1240"/>
            </a:lvl2pPr>
            <a:lvl3pPr marL="809976" indent="0">
              <a:buNone/>
              <a:defRPr sz="1063"/>
            </a:lvl3pPr>
            <a:lvl4pPr marL="1214963" indent="0">
              <a:buNone/>
              <a:defRPr sz="886"/>
            </a:lvl4pPr>
            <a:lvl5pPr marL="1619951" indent="0">
              <a:buNone/>
              <a:defRPr sz="886"/>
            </a:lvl5pPr>
            <a:lvl6pPr marL="2024939" indent="0">
              <a:buNone/>
              <a:defRPr sz="886"/>
            </a:lvl6pPr>
            <a:lvl7pPr marL="2429927" indent="0">
              <a:buNone/>
              <a:defRPr sz="886"/>
            </a:lvl7pPr>
            <a:lvl8pPr marL="2834914" indent="0">
              <a:buNone/>
              <a:defRPr sz="886"/>
            </a:lvl8pPr>
            <a:lvl9pPr marL="3239902" indent="0">
              <a:buNone/>
              <a:defRPr sz="886"/>
            </a:lvl9pPr>
          </a:lstStyle>
          <a:p>
            <a:pPr lvl="0"/>
            <a:r>
              <a:rPr lang="en-US"/>
              <a:t>Click to edit Master text styles</a:t>
            </a:r>
          </a:p>
        </p:txBody>
      </p:sp>
      <p:sp>
        <p:nvSpPr>
          <p:cNvPr id="5" name="Date Placeholder 4">
            <a:extLst>
              <a:ext uri="{FF2B5EF4-FFF2-40B4-BE49-F238E27FC236}">
                <a16:creationId xmlns:a16="http://schemas.microsoft.com/office/drawing/2014/main" id="{CA6B8B58-0260-6ED2-1F3F-E8F168314D95}"/>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6" name="Footer Placeholder 5">
            <a:extLst>
              <a:ext uri="{FF2B5EF4-FFF2-40B4-BE49-F238E27FC236}">
                <a16:creationId xmlns:a16="http://schemas.microsoft.com/office/drawing/2014/main" id="{A78599EB-40CE-3112-BF73-DAED2F858ACC}"/>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DE4D4EA9-5439-DCAF-2E1A-512A5EF35D92}"/>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265071978"/>
      </p:ext>
    </p:extLst>
  </p:cSld>
  <p:clrMapOvr>
    <a:masterClrMapping/>
  </p:clrMapOvr>
  <p:transition spd="slow">
    <p:push dir="u"/>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B6532-78C6-91A0-FD52-68CE239ADEA0}"/>
              </a:ext>
            </a:extLst>
          </p:cNvPr>
          <p:cNvSpPr>
            <a:spLocks noGrp="1"/>
          </p:cNvSpPr>
          <p:nvPr>
            <p:ph type="title"/>
          </p:nvPr>
        </p:nvSpPr>
        <p:spPr>
          <a:xfrm>
            <a:off x="743891" y="503978"/>
            <a:ext cx="3483204" cy="1763924"/>
          </a:xfrm>
        </p:spPr>
        <p:txBody>
          <a:bodyPr anchor="b"/>
          <a:lstStyle>
            <a:lvl1pPr>
              <a:defRPr sz="2835"/>
            </a:lvl1pPr>
          </a:lstStyle>
          <a:p>
            <a:r>
              <a:rPr lang="en-US"/>
              <a:t>Click to edit Master title style</a:t>
            </a:r>
            <a:endParaRPr lang="en-IL"/>
          </a:p>
        </p:txBody>
      </p:sp>
      <p:sp>
        <p:nvSpPr>
          <p:cNvPr id="3" name="Picture Placeholder 2">
            <a:extLst>
              <a:ext uri="{FF2B5EF4-FFF2-40B4-BE49-F238E27FC236}">
                <a16:creationId xmlns:a16="http://schemas.microsoft.com/office/drawing/2014/main" id="{660B4FFD-D612-FE16-1208-D8636B66A3BE}"/>
              </a:ext>
            </a:extLst>
          </p:cNvPr>
          <p:cNvSpPr>
            <a:spLocks noGrp="1"/>
          </p:cNvSpPr>
          <p:nvPr>
            <p:ph type="pic" idx="1"/>
          </p:nvPr>
        </p:nvSpPr>
        <p:spPr>
          <a:xfrm>
            <a:off x="4591306" y="1088454"/>
            <a:ext cx="5467380" cy="5372269"/>
          </a:xfrm>
        </p:spPr>
        <p:txBody>
          <a:bodyPr/>
          <a:lstStyle>
            <a:lvl1pPr marL="0" indent="0">
              <a:buNone/>
              <a:defRPr sz="2835"/>
            </a:lvl1pPr>
            <a:lvl2pPr marL="404988" indent="0">
              <a:buNone/>
              <a:defRPr sz="2480"/>
            </a:lvl2pPr>
            <a:lvl3pPr marL="809976" indent="0">
              <a:buNone/>
              <a:defRPr sz="2126"/>
            </a:lvl3pPr>
            <a:lvl4pPr marL="1214963" indent="0">
              <a:buNone/>
              <a:defRPr sz="1772"/>
            </a:lvl4pPr>
            <a:lvl5pPr marL="1619951" indent="0">
              <a:buNone/>
              <a:defRPr sz="1772"/>
            </a:lvl5pPr>
            <a:lvl6pPr marL="2024939" indent="0">
              <a:buNone/>
              <a:defRPr sz="1772"/>
            </a:lvl6pPr>
            <a:lvl7pPr marL="2429927" indent="0">
              <a:buNone/>
              <a:defRPr sz="1772"/>
            </a:lvl7pPr>
            <a:lvl8pPr marL="2834914" indent="0">
              <a:buNone/>
              <a:defRPr sz="1772"/>
            </a:lvl8pPr>
            <a:lvl9pPr marL="3239902" indent="0">
              <a:buNone/>
              <a:defRPr sz="1772"/>
            </a:lvl9pPr>
          </a:lstStyle>
          <a:p>
            <a:endParaRPr lang="en-IL"/>
          </a:p>
        </p:txBody>
      </p:sp>
      <p:sp>
        <p:nvSpPr>
          <p:cNvPr id="4" name="Text Placeholder 3">
            <a:extLst>
              <a:ext uri="{FF2B5EF4-FFF2-40B4-BE49-F238E27FC236}">
                <a16:creationId xmlns:a16="http://schemas.microsoft.com/office/drawing/2014/main" id="{A323AEA2-4F70-248F-363D-3C236BB8D0A1}"/>
              </a:ext>
            </a:extLst>
          </p:cNvPr>
          <p:cNvSpPr>
            <a:spLocks noGrp="1"/>
          </p:cNvSpPr>
          <p:nvPr>
            <p:ph type="body" sz="half" idx="2"/>
          </p:nvPr>
        </p:nvSpPr>
        <p:spPr>
          <a:xfrm>
            <a:off x="743891" y="2267902"/>
            <a:ext cx="3483204" cy="4201570"/>
          </a:xfrm>
        </p:spPr>
        <p:txBody>
          <a:bodyPr/>
          <a:lstStyle>
            <a:lvl1pPr marL="0" indent="0">
              <a:buNone/>
              <a:defRPr sz="1417"/>
            </a:lvl1pPr>
            <a:lvl2pPr marL="404988" indent="0">
              <a:buNone/>
              <a:defRPr sz="1240"/>
            </a:lvl2pPr>
            <a:lvl3pPr marL="809976" indent="0">
              <a:buNone/>
              <a:defRPr sz="1063"/>
            </a:lvl3pPr>
            <a:lvl4pPr marL="1214963" indent="0">
              <a:buNone/>
              <a:defRPr sz="886"/>
            </a:lvl4pPr>
            <a:lvl5pPr marL="1619951" indent="0">
              <a:buNone/>
              <a:defRPr sz="886"/>
            </a:lvl5pPr>
            <a:lvl6pPr marL="2024939" indent="0">
              <a:buNone/>
              <a:defRPr sz="886"/>
            </a:lvl6pPr>
            <a:lvl7pPr marL="2429927" indent="0">
              <a:buNone/>
              <a:defRPr sz="886"/>
            </a:lvl7pPr>
            <a:lvl8pPr marL="2834914" indent="0">
              <a:buNone/>
              <a:defRPr sz="886"/>
            </a:lvl8pPr>
            <a:lvl9pPr marL="3239902" indent="0">
              <a:buNone/>
              <a:defRPr sz="886"/>
            </a:lvl9pPr>
          </a:lstStyle>
          <a:p>
            <a:pPr lvl="0"/>
            <a:r>
              <a:rPr lang="en-US"/>
              <a:t>Click to edit Master text styles</a:t>
            </a:r>
          </a:p>
        </p:txBody>
      </p:sp>
      <p:sp>
        <p:nvSpPr>
          <p:cNvPr id="5" name="Date Placeholder 4">
            <a:extLst>
              <a:ext uri="{FF2B5EF4-FFF2-40B4-BE49-F238E27FC236}">
                <a16:creationId xmlns:a16="http://schemas.microsoft.com/office/drawing/2014/main" id="{0CF7DDA5-7447-DA0A-4BEC-7DF79DAA534E}"/>
              </a:ext>
            </a:extLst>
          </p:cNvPr>
          <p:cNvSpPr>
            <a:spLocks noGrp="1"/>
          </p:cNvSpPr>
          <p:nvPr>
            <p:ph type="dt" sz="half" idx="10"/>
          </p:nvPr>
        </p:nvSpPr>
        <p:spPr/>
        <p:txBody>
          <a:bodyPr/>
          <a:lstStyle/>
          <a:p>
            <a:fld id="{4DB42B0C-C306-A442-9932-B6513FDE26B6}" type="datetimeFigureOut">
              <a:rPr lang="en-IL" smtClean="0"/>
              <a:t>08/06/2024</a:t>
            </a:fld>
            <a:endParaRPr lang="en-IL"/>
          </a:p>
        </p:txBody>
      </p:sp>
      <p:sp>
        <p:nvSpPr>
          <p:cNvPr id="6" name="Footer Placeholder 5">
            <a:extLst>
              <a:ext uri="{FF2B5EF4-FFF2-40B4-BE49-F238E27FC236}">
                <a16:creationId xmlns:a16="http://schemas.microsoft.com/office/drawing/2014/main" id="{2EA7A27D-EEBC-B85A-87A6-2A70F58826A4}"/>
              </a:ext>
            </a:extLst>
          </p:cNvPr>
          <p:cNvSpPr>
            <a:spLocks noGrp="1"/>
          </p:cNvSpPr>
          <p:nvPr>
            <p:ph type="ftr" sz="quarter" idx="11"/>
          </p:nvPr>
        </p:nvSpPr>
        <p:spPr/>
        <p:txBody>
          <a:bodyPr/>
          <a:lstStyle/>
          <a:p>
            <a:endParaRPr lang="en-IL"/>
          </a:p>
        </p:txBody>
      </p:sp>
      <p:sp>
        <p:nvSpPr>
          <p:cNvPr id="7" name="Slide Number Placeholder 6">
            <a:extLst>
              <a:ext uri="{FF2B5EF4-FFF2-40B4-BE49-F238E27FC236}">
                <a16:creationId xmlns:a16="http://schemas.microsoft.com/office/drawing/2014/main" id="{F3DA38A6-4474-85EA-8D2F-9FAF1DC4E141}"/>
              </a:ext>
            </a:extLst>
          </p:cNvPr>
          <p:cNvSpPr>
            <a:spLocks noGrp="1"/>
          </p:cNvSpPr>
          <p:nvPr>
            <p:ph type="sldNum" sz="quarter" idx="12"/>
          </p:nvPr>
        </p:nvSpPr>
        <p:spPr/>
        <p:txBody>
          <a:bodyPr/>
          <a:lstStyle/>
          <a:p>
            <a:fld id="{686DCF8D-9FB8-2444-8BC7-BD14A9F58D80}" type="slidenum">
              <a:rPr lang="en-IL" smtClean="0"/>
              <a:t>‹#›</a:t>
            </a:fld>
            <a:endParaRPr lang="en-IL"/>
          </a:p>
        </p:txBody>
      </p:sp>
    </p:spTree>
    <p:extLst>
      <p:ext uri="{BB962C8B-B14F-4D97-AF65-F5344CB8AC3E}">
        <p14:creationId xmlns:p14="http://schemas.microsoft.com/office/powerpoint/2010/main" val="646149410"/>
      </p:ext>
    </p:extLst>
  </p:cSld>
  <p:clrMapOvr>
    <a:masterClrMapping/>
  </p:clrMapOvr>
  <p:transition spd="slow">
    <p:push dir="u"/>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D68D31A-44B9-017A-F907-DD23F52FBEA7}"/>
              </a:ext>
            </a:extLst>
          </p:cNvPr>
          <p:cNvSpPr>
            <a:spLocks noGrp="1"/>
          </p:cNvSpPr>
          <p:nvPr>
            <p:ph type="title"/>
          </p:nvPr>
        </p:nvSpPr>
        <p:spPr>
          <a:xfrm>
            <a:off x="742484" y="402483"/>
            <a:ext cx="9314796" cy="1461188"/>
          </a:xfrm>
          <a:prstGeom prst="rect">
            <a:avLst/>
          </a:prstGeom>
        </p:spPr>
        <p:txBody>
          <a:bodyPr vert="horz" lIns="91440" tIns="45720" rIns="91440" bIns="45720" rtlCol="0" anchor="ctr">
            <a:normAutofit/>
          </a:bodyPr>
          <a:lstStyle/>
          <a:p>
            <a:r>
              <a:rPr lang="en-US"/>
              <a:t>Click to edit Master title style</a:t>
            </a:r>
            <a:endParaRPr lang="en-IL"/>
          </a:p>
        </p:txBody>
      </p:sp>
      <p:sp>
        <p:nvSpPr>
          <p:cNvPr id="3" name="Text Placeholder 2">
            <a:extLst>
              <a:ext uri="{FF2B5EF4-FFF2-40B4-BE49-F238E27FC236}">
                <a16:creationId xmlns:a16="http://schemas.microsoft.com/office/drawing/2014/main" id="{B5F1E8D5-7F63-42D0-1E75-33D91CC85F78}"/>
              </a:ext>
            </a:extLst>
          </p:cNvPr>
          <p:cNvSpPr>
            <a:spLocks noGrp="1"/>
          </p:cNvSpPr>
          <p:nvPr>
            <p:ph type="body" idx="1"/>
          </p:nvPr>
        </p:nvSpPr>
        <p:spPr>
          <a:xfrm>
            <a:off x="742484" y="2012414"/>
            <a:ext cx="9314796" cy="479654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L"/>
          </a:p>
        </p:txBody>
      </p:sp>
      <p:sp>
        <p:nvSpPr>
          <p:cNvPr id="4" name="Date Placeholder 3">
            <a:extLst>
              <a:ext uri="{FF2B5EF4-FFF2-40B4-BE49-F238E27FC236}">
                <a16:creationId xmlns:a16="http://schemas.microsoft.com/office/drawing/2014/main" id="{E075A9FC-9B59-40AA-7CA7-F27B369BCD71}"/>
              </a:ext>
            </a:extLst>
          </p:cNvPr>
          <p:cNvSpPr>
            <a:spLocks noGrp="1"/>
          </p:cNvSpPr>
          <p:nvPr>
            <p:ph type="dt" sz="half" idx="2"/>
          </p:nvPr>
        </p:nvSpPr>
        <p:spPr>
          <a:xfrm>
            <a:off x="742484" y="7006699"/>
            <a:ext cx="2429947" cy="402483"/>
          </a:xfrm>
          <a:prstGeom prst="rect">
            <a:avLst/>
          </a:prstGeom>
        </p:spPr>
        <p:txBody>
          <a:bodyPr vert="horz" lIns="91440" tIns="45720" rIns="91440" bIns="45720" rtlCol="0" anchor="ctr"/>
          <a:lstStyle>
            <a:lvl1pPr algn="l">
              <a:defRPr sz="1063">
                <a:solidFill>
                  <a:schemeClr val="tx1">
                    <a:tint val="75000"/>
                  </a:schemeClr>
                </a:solidFill>
              </a:defRPr>
            </a:lvl1pPr>
          </a:lstStyle>
          <a:p>
            <a:fld id="{4DB42B0C-C306-A442-9932-B6513FDE26B6}" type="datetimeFigureOut">
              <a:rPr lang="en-IL" smtClean="0"/>
              <a:t>08/06/2024</a:t>
            </a:fld>
            <a:endParaRPr lang="en-IL"/>
          </a:p>
        </p:txBody>
      </p:sp>
      <p:sp>
        <p:nvSpPr>
          <p:cNvPr id="5" name="Footer Placeholder 4">
            <a:extLst>
              <a:ext uri="{FF2B5EF4-FFF2-40B4-BE49-F238E27FC236}">
                <a16:creationId xmlns:a16="http://schemas.microsoft.com/office/drawing/2014/main" id="{7DC261A2-F1BC-72DC-FBD3-55E854C184D8}"/>
              </a:ext>
            </a:extLst>
          </p:cNvPr>
          <p:cNvSpPr>
            <a:spLocks noGrp="1"/>
          </p:cNvSpPr>
          <p:nvPr>
            <p:ph type="ftr" sz="quarter" idx="3"/>
          </p:nvPr>
        </p:nvSpPr>
        <p:spPr>
          <a:xfrm>
            <a:off x="3577422" y="7006699"/>
            <a:ext cx="3644920" cy="402483"/>
          </a:xfrm>
          <a:prstGeom prst="rect">
            <a:avLst/>
          </a:prstGeom>
        </p:spPr>
        <p:txBody>
          <a:bodyPr vert="horz" lIns="91440" tIns="45720" rIns="91440" bIns="45720" rtlCol="0" anchor="ctr"/>
          <a:lstStyle>
            <a:lvl1pPr algn="ctr">
              <a:defRPr sz="1063">
                <a:solidFill>
                  <a:schemeClr val="tx1">
                    <a:tint val="75000"/>
                  </a:schemeClr>
                </a:solidFill>
              </a:defRPr>
            </a:lvl1pPr>
          </a:lstStyle>
          <a:p>
            <a:endParaRPr lang="en-IL"/>
          </a:p>
        </p:txBody>
      </p:sp>
      <p:sp>
        <p:nvSpPr>
          <p:cNvPr id="6" name="Slide Number Placeholder 5">
            <a:extLst>
              <a:ext uri="{FF2B5EF4-FFF2-40B4-BE49-F238E27FC236}">
                <a16:creationId xmlns:a16="http://schemas.microsoft.com/office/drawing/2014/main" id="{2738B643-5A15-93B4-DD0A-637AE8F0255A}"/>
              </a:ext>
            </a:extLst>
          </p:cNvPr>
          <p:cNvSpPr>
            <a:spLocks noGrp="1"/>
          </p:cNvSpPr>
          <p:nvPr>
            <p:ph type="sldNum" sz="quarter" idx="4"/>
          </p:nvPr>
        </p:nvSpPr>
        <p:spPr>
          <a:xfrm>
            <a:off x="7627332" y="7006699"/>
            <a:ext cx="2429947" cy="402483"/>
          </a:xfrm>
          <a:prstGeom prst="rect">
            <a:avLst/>
          </a:prstGeom>
        </p:spPr>
        <p:txBody>
          <a:bodyPr vert="horz" lIns="91440" tIns="45720" rIns="91440" bIns="45720" rtlCol="0" anchor="ctr"/>
          <a:lstStyle>
            <a:lvl1pPr algn="r">
              <a:defRPr sz="1063">
                <a:solidFill>
                  <a:schemeClr val="tx1">
                    <a:tint val="75000"/>
                  </a:schemeClr>
                </a:solidFill>
              </a:defRPr>
            </a:lvl1pPr>
          </a:lstStyle>
          <a:p>
            <a:fld id="{686DCF8D-9FB8-2444-8BC7-BD14A9F58D80}" type="slidenum">
              <a:rPr lang="en-IL" smtClean="0"/>
              <a:t>‹#›</a:t>
            </a:fld>
            <a:endParaRPr lang="en-IL"/>
          </a:p>
        </p:txBody>
      </p:sp>
    </p:spTree>
    <p:extLst>
      <p:ext uri="{BB962C8B-B14F-4D97-AF65-F5344CB8AC3E}">
        <p14:creationId xmlns:p14="http://schemas.microsoft.com/office/powerpoint/2010/main" val="2858577286"/>
      </p:ext>
    </p:extLst>
  </p:cSld>
  <p:clrMap bg1="lt1" tx1="dk1" bg2="lt2" tx2="dk2" accent1="accent1" accent2="accent2" accent3="accent3" accent4="accent4" accent5="accent5" accent6="accent6" hlink="hlink" folHlink="folHlink"/>
  <p:sldLayoutIdLst>
    <p:sldLayoutId id="2147483915" r:id="rId1"/>
    <p:sldLayoutId id="2147483916" r:id="rId2"/>
    <p:sldLayoutId id="2147483917" r:id="rId3"/>
    <p:sldLayoutId id="2147483918" r:id="rId4"/>
    <p:sldLayoutId id="2147483919" r:id="rId5"/>
    <p:sldLayoutId id="2147483920" r:id="rId6"/>
    <p:sldLayoutId id="2147483921" r:id="rId7"/>
    <p:sldLayoutId id="2147483922" r:id="rId8"/>
    <p:sldLayoutId id="2147483923" r:id="rId9"/>
    <p:sldLayoutId id="2147483924" r:id="rId10"/>
    <p:sldLayoutId id="2147483925" r:id="rId11"/>
  </p:sldLayoutIdLst>
  <p:transition spd="slow">
    <p:push dir="u"/>
  </p:transition>
  <p:txStyles>
    <p:titleStyle>
      <a:lvl1pPr algn="l" defTabSz="809976" rtl="0" eaLnBrk="1" latinLnBrk="0" hangingPunct="1">
        <a:lnSpc>
          <a:spcPct val="90000"/>
        </a:lnSpc>
        <a:spcBef>
          <a:spcPct val="0"/>
        </a:spcBef>
        <a:buNone/>
        <a:defRPr sz="3898" kern="1200">
          <a:solidFill>
            <a:schemeClr val="tx1"/>
          </a:solidFill>
          <a:latin typeface="+mj-lt"/>
          <a:ea typeface="+mj-ea"/>
          <a:cs typeface="+mj-cs"/>
        </a:defRPr>
      </a:lvl1pPr>
    </p:titleStyle>
    <p:bodyStyle>
      <a:lvl1pPr marL="202494" indent="-202494" algn="l" defTabSz="809976" rtl="0" eaLnBrk="1" latinLnBrk="0" hangingPunct="1">
        <a:lnSpc>
          <a:spcPct val="90000"/>
        </a:lnSpc>
        <a:spcBef>
          <a:spcPts val="886"/>
        </a:spcBef>
        <a:buFont typeface="Arial" panose="020B0604020202020204" pitchFamily="34" charset="0"/>
        <a:buChar char="•"/>
        <a:defRPr sz="2480" kern="1200">
          <a:solidFill>
            <a:schemeClr val="tx1"/>
          </a:solidFill>
          <a:latin typeface="+mn-lt"/>
          <a:ea typeface="+mn-ea"/>
          <a:cs typeface="+mn-cs"/>
        </a:defRPr>
      </a:lvl1pPr>
      <a:lvl2pPr marL="607482" indent="-202494" algn="l" defTabSz="809976" rtl="0" eaLnBrk="1" latinLnBrk="0" hangingPunct="1">
        <a:lnSpc>
          <a:spcPct val="90000"/>
        </a:lnSpc>
        <a:spcBef>
          <a:spcPts val="443"/>
        </a:spcBef>
        <a:buFont typeface="Arial" panose="020B0604020202020204" pitchFamily="34" charset="0"/>
        <a:buChar char="•"/>
        <a:defRPr sz="2126" kern="1200">
          <a:solidFill>
            <a:schemeClr val="tx1"/>
          </a:solidFill>
          <a:latin typeface="+mn-lt"/>
          <a:ea typeface="+mn-ea"/>
          <a:cs typeface="+mn-cs"/>
        </a:defRPr>
      </a:lvl2pPr>
      <a:lvl3pPr marL="1012469" indent="-202494" algn="l" defTabSz="809976" rtl="0" eaLnBrk="1" latinLnBrk="0" hangingPunct="1">
        <a:lnSpc>
          <a:spcPct val="90000"/>
        </a:lnSpc>
        <a:spcBef>
          <a:spcPts val="443"/>
        </a:spcBef>
        <a:buFont typeface="Arial" panose="020B0604020202020204" pitchFamily="34" charset="0"/>
        <a:buChar char="•"/>
        <a:defRPr sz="1772" kern="1200">
          <a:solidFill>
            <a:schemeClr val="tx1"/>
          </a:solidFill>
          <a:latin typeface="+mn-lt"/>
          <a:ea typeface="+mn-ea"/>
          <a:cs typeface="+mn-cs"/>
        </a:defRPr>
      </a:lvl3pPr>
      <a:lvl4pPr marL="1417457"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4pPr>
      <a:lvl5pPr marL="1822445"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5pPr>
      <a:lvl6pPr marL="2227433"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6pPr>
      <a:lvl7pPr marL="2632420"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7pPr>
      <a:lvl8pPr marL="3037408"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8pPr>
      <a:lvl9pPr marL="3442396" indent="-202494" algn="l" defTabSz="809976" rtl="0" eaLnBrk="1" latinLnBrk="0" hangingPunct="1">
        <a:lnSpc>
          <a:spcPct val="90000"/>
        </a:lnSpc>
        <a:spcBef>
          <a:spcPts val="443"/>
        </a:spcBef>
        <a:buFont typeface="Arial" panose="020B0604020202020204" pitchFamily="34" charset="0"/>
        <a:buChar char="•"/>
        <a:defRPr sz="1594" kern="1200">
          <a:solidFill>
            <a:schemeClr val="tx1"/>
          </a:solidFill>
          <a:latin typeface="+mn-lt"/>
          <a:ea typeface="+mn-ea"/>
          <a:cs typeface="+mn-cs"/>
        </a:defRPr>
      </a:lvl9pPr>
    </p:bodyStyle>
    <p:otherStyle>
      <a:defPPr>
        <a:defRPr lang="en-IL"/>
      </a:defPPr>
      <a:lvl1pPr marL="0" algn="l" defTabSz="809976" rtl="0" eaLnBrk="1" latinLnBrk="0" hangingPunct="1">
        <a:defRPr sz="1594" kern="1200">
          <a:solidFill>
            <a:schemeClr val="tx1"/>
          </a:solidFill>
          <a:latin typeface="+mn-lt"/>
          <a:ea typeface="+mn-ea"/>
          <a:cs typeface="+mn-cs"/>
        </a:defRPr>
      </a:lvl1pPr>
      <a:lvl2pPr marL="404988" algn="l" defTabSz="809976" rtl="0" eaLnBrk="1" latinLnBrk="0" hangingPunct="1">
        <a:defRPr sz="1594" kern="1200">
          <a:solidFill>
            <a:schemeClr val="tx1"/>
          </a:solidFill>
          <a:latin typeface="+mn-lt"/>
          <a:ea typeface="+mn-ea"/>
          <a:cs typeface="+mn-cs"/>
        </a:defRPr>
      </a:lvl2pPr>
      <a:lvl3pPr marL="809976" algn="l" defTabSz="809976" rtl="0" eaLnBrk="1" latinLnBrk="0" hangingPunct="1">
        <a:defRPr sz="1594" kern="1200">
          <a:solidFill>
            <a:schemeClr val="tx1"/>
          </a:solidFill>
          <a:latin typeface="+mn-lt"/>
          <a:ea typeface="+mn-ea"/>
          <a:cs typeface="+mn-cs"/>
        </a:defRPr>
      </a:lvl3pPr>
      <a:lvl4pPr marL="1214963" algn="l" defTabSz="809976" rtl="0" eaLnBrk="1" latinLnBrk="0" hangingPunct="1">
        <a:defRPr sz="1594" kern="1200">
          <a:solidFill>
            <a:schemeClr val="tx1"/>
          </a:solidFill>
          <a:latin typeface="+mn-lt"/>
          <a:ea typeface="+mn-ea"/>
          <a:cs typeface="+mn-cs"/>
        </a:defRPr>
      </a:lvl4pPr>
      <a:lvl5pPr marL="1619951" algn="l" defTabSz="809976" rtl="0" eaLnBrk="1" latinLnBrk="0" hangingPunct="1">
        <a:defRPr sz="1594" kern="1200">
          <a:solidFill>
            <a:schemeClr val="tx1"/>
          </a:solidFill>
          <a:latin typeface="+mn-lt"/>
          <a:ea typeface="+mn-ea"/>
          <a:cs typeface="+mn-cs"/>
        </a:defRPr>
      </a:lvl5pPr>
      <a:lvl6pPr marL="2024939" algn="l" defTabSz="809976" rtl="0" eaLnBrk="1" latinLnBrk="0" hangingPunct="1">
        <a:defRPr sz="1594" kern="1200">
          <a:solidFill>
            <a:schemeClr val="tx1"/>
          </a:solidFill>
          <a:latin typeface="+mn-lt"/>
          <a:ea typeface="+mn-ea"/>
          <a:cs typeface="+mn-cs"/>
        </a:defRPr>
      </a:lvl6pPr>
      <a:lvl7pPr marL="2429927" algn="l" defTabSz="809976" rtl="0" eaLnBrk="1" latinLnBrk="0" hangingPunct="1">
        <a:defRPr sz="1594" kern="1200">
          <a:solidFill>
            <a:schemeClr val="tx1"/>
          </a:solidFill>
          <a:latin typeface="+mn-lt"/>
          <a:ea typeface="+mn-ea"/>
          <a:cs typeface="+mn-cs"/>
        </a:defRPr>
      </a:lvl7pPr>
      <a:lvl8pPr marL="2834914" algn="l" defTabSz="809976" rtl="0" eaLnBrk="1" latinLnBrk="0" hangingPunct="1">
        <a:defRPr sz="1594" kern="1200">
          <a:solidFill>
            <a:schemeClr val="tx1"/>
          </a:solidFill>
          <a:latin typeface="+mn-lt"/>
          <a:ea typeface="+mn-ea"/>
          <a:cs typeface="+mn-cs"/>
        </a:defRPr>
      </a:lvl8pPr>
      <a:lvl9pPr marL="3239902" algn="l" defTabSz="809976" rtl="0" eaLnBrk="1" latinLnBrk="0" hangingPunct="1">
        <a:defRPr sz="1594"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jpg"/><Relationship Id="rId1" Type="http://schemas.openxmlformats.org/officeDocument/2006/relationships/slideLayout" Target="../slideLayouts/slideLayout2.xml"/><Relationship Id="rId6" Type="http://schemas.openxmlformats.org/officeDocument/2006/relationships/image" Target="../media/image16.png"/><Relationship Id="rId5" Type="http://schemas.openxmlformats.org/officeDocument/2006/relationships/image" Target="../media/image15.png"/><Relationship Id="rId4" Type="http://schemas.openxmlformats.org/officeDocument/2006/relationships/image" Target="../media/image14.png"/></Relationships>
</file>

<file path=ppt/slides/_rels/slide1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1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1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20.svg"/></Relationships>
</file>

<file path=ppt/slides/_rels/slide1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21.png"/></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8.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781657921"/>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5" name="תמונה 19" descr="תמונה שמכילה טקסט, צילום מסך, גופן, תרשים&#10;&#10;התיאור נוצר באופן אוטומטי">
            <a:extLst>
              <a:ext uri="{FF2B5EF4-FFF2-40B4-BE49-F238E27FC236}">
                <a16:creationId xmlns:a16="http://schemas.microsoft.com/office/drawing/2014/main" id="{E5ADCEEF-6822-0EA4-F26B-D1DA9A66AFE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4880" y="2371831"/>
            <a:ext cx="9510001" cy="3424493"/>
          </a:xfrm>
          <a:prstGeom prst="rect">
            <a:avLst/>
          </a:prstGeom>
          <a:noFill/>
          <a:ln>
            <a:noFill/>
          </a:ln>
        </p:spPr>
      </p:pic>
      <p:sp>
        <p:nvSpPr>
          <p:cNvPr id="7" name="TextBox 6">
            <a:extLst>
              <a:ext uri="{FF2B5EF4-FFF2-40B4-BE49-F238E27FC236}">
                <a16:creationId xmlns:a16="http://schemas.microsoft.com/office/drawing/2014/main" id="{A2BAC75B-2E9C-E4B4-BAED-50C4E16BB5A3}"/>
              </a:ext>
            </a:extLst>
          </p:cNvPr>
          <p:cNvSpPr txBox="1"/>
          <p:nvPr/>
        </p:nvSpPr>
        <p:spPr>
          <a:xfrm>
            <a:off x="220875" y="381133"/>
            <a:ext cx="171087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CARD B</a:t>
            </a:r>
            <a:endParaRPr lang="en-IL" sz="2700" b="1" kern="0" dirty="0">
              <a:solidFill>
                <a:schemeClr val="bg1"/>
              </a:solidFill>
              <a:latin typeface="Roboto" pitchFamily="2" charset="0"/>
            </a:endParaRPr>
          </a:p>
        </p:txBody>
      </p:sp>
      <p:sp>
        <p:nvSpPr>
          <p:cNvPr id="8" name="Right Arrow 7">
            <a:extLst>
              <a:ext uri="{FF2B5EF4-FFF2-40B4-BE49-F238E27FC236}">
                <a16:creationId xmlns:a16="http://schemas.microsoft.com/office/drawing/2014/main" id="{7A48A0B9-5C3F-2281-1B41-7E13C6B03089}"/>
              </a:ext>
            </a:extLst>
          </p:cNvPr>
          <p:cNvSpPr/>
          <p:nvPr/>
        </p:nvSpPr>
        <p:spPr>
          <a:xfrm rot="16200000">
            <a:off x="2550584" y="2235667"/>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9" name="Right Arrow 8">
            <a:extLst>
              <a:ext uri="{FF2B5EF4-FFF2-40B4-BE49-F238E27FC236}">
                <a16:creationId xmlns:a16="http://schemas.microsoft.com/office/drawing/2014/main" id="{8366BCC7-807F-E7FF-5AE4-60E056AB5560}"/>
              </a:ext>
            </a:extLst>
          </p:cNvPr>
          <p:cNvSpPr/>
          <p:nvPr/>
        </p:nvSpPr>
        <p:spPr>
          <a:xfrm rot="16200000">
            <a:off x="5037415" y="2235667"/>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10" name="Right Arrow 9">
            <a:extLst>
              <a:ext uri="{FF2B5EF4-FFF2-40B4-BE49-F238E27FC236}">
                <a16:creationId xmlns:a16="http://schemas.microsoft.com/office/drawing/2014/main" id="{5037657E-EB40-506D-6B47-EF74ED2EC095}"/>
              </a:ext>
            </a:extLst>
          </p:cNvPr>
          <p:cNvSpPr/>
          <p:nvPr/>
        </p:nvSpPr>
        <p:spPr>
          <a:xfrm rot="16200000">
            <a:off x="7613576" y="2235666"/>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dirty="0"/>
          </a:p>
        </p:txBody>
      </p:sp>
      <p:sp>
        <p:nvSpPr>
          <p:cNvPr id="11" name="Right Arrow 10">
            <a:extLst>
              <a:ext uri="{FF2B5EF4-FFF2-40B4-BE49-F238E27FC236}">
                <a16:creationId xmlns:a16="http://schemas.microsoft.com/office/drawing/2014/main" id="{FF28703A-A94F-AE51-86B9-A219DB615244}"/>
              </a:ext>
            </a:extLst>
          </p:cNvPr>
          <p:cNvSpPr/>
          <p:nvPr/>
        </p:nvSpPr>
        <p:spPr>
          <a:xfrm rot="5400000">
            <a:off x="5037415" y="5679786"/>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12" name="Right Arrow 11">
            <a:extLst>
              <a:ext uri="{FF2B5EF4-FFF2-40B4-BE49-F238E27FC236}">
                <a16:creationId xmlns:a16="http://schemas.microsoft.com/office/drawing/2014/main" id="{7D5166A6-1489-2029-12C5-ACB4BC05A654}"/>
              </a:ext>
            </a:extLst>
          </p:cNvPr>
          <p:cNvSpPr/>
          <p:nvPr/>
        </p:nvSpPr>
        <p:spPr>
          <a:xfrm rot="5400000">
            <a:off x="7613576" y="5679786"/>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defTabSz="755957"/>
            <a:endParaRPr lang="en-IL" sz="1488"/>
          </a:p>
        </p:txBody>
      </p:sp>
      <p:sp>
        <p:nvSpPr>
          <p:cNvPr id="14" name="TextBox 13">
            <a:extLst>
              <a:ext uri="{FF2B5EF4-FFF2-40B4-BE49-F238E27FC236}">
                <a16:creationId xmlns:a16="http://schemas.microsoft.com/office/drawing/2014/main" id="{35CB5E38-BF3A-B598-6AAE-86458094D019}"/>
              </a:ext>
            </a:extLst>
          </p:cNvPr>
          <p:cNvSpPr txBox="1"/>
          <p:nvPr/>
        </p:nvSpPr>
        <p:spPr>
          <a:xfrm>
            <a:off x="1585705" y="1457120"/>
            <a:ext cx="2442587" cy="701731"/>
          </a:xfrm>
          <a:prstGeom prst="rect">
            <a:avLst/>
          </a:prstGeom>
          <a:noFill/>
        </p:spPr>
        <p:txBody>
          <a:bodyPr wrap="square">
            <a:spAutoFit/>
          </a:bodyPr>
          <a:lstStyle/>
          <a:p>
            <a:pPr algn="ctr" defTabSz="755957" rtl="1"/>
            <a:r>
              <a:rPr lang="en-US" sz="1320" kern="0" dirty="0">
                <a:latin typeface="Roboto" panose="02000000000000000000" pitchFamily="2" charset="0"/>
                <a:ea typeface="Roboto" panose="02000000000000000000" pitchFamily="2" charset="0"/>
                <a:cs typeface="Roboto" panose="02000000000000000000" pitchFamily="2" charset="0"/>
              </a:rPr>
              <a:t>Filter the BiPhase signal from the noises added during the broadcast in the air</a:t>
            </a:r>
            <a:r>
              <a:rPr lang="en-IL" sz="1320" dirty="0">
                <a:latin typeface="Roboto" panose="02000000000000000000" pitchFamily="2" charset="0"/>
                <a:ea typeface="Roboto" panose="02000000000000000000" pitchFamily="2" charset="0"/>
                <a:cs typeface="Roboto" panose="02000000000000000000" pitchFamily="2" charset="0"/>
              </a:rPr>
              <a:t> </a:t>
            </a:r>
          </a:p>
        </p:txBody>
      </p:sp>
      <p:sp>
        <p:nvSpPr>
          <p:cNvPr id="18" name="TextBox 17">
            <a:extLst>
              <a:ext uri="{FF2B5EF4-FFF2-40B4-BE49-F238E27FC236}">
                <a16:creationId xmlns:a16="http://schemas.microsoft.com/office/drawing/2014/main" id="{EEAA77E9-A3B8-8666-C772-BB0F688B4E6F}"/>
              </a:ext>
            </a:extLst>
          </p:cNvPr>
          <p:cNvSpPr txBox="1"/>
          <p:nvPr/>
        </p:nvSpPr>
        <p:spPr>
          <a:xfrm>
            <a:off x="4109781" y="1443878"/>
            <a:ext cx="2368091" cy="906658"/>
          </a:xfrm>
          <a:prstGeom prst="rect">
            <a:avLst/>
          </a:prstGeom>
          <a:noFill/>
        </p:spPr>
        <p:txBody>
          <a:bodyPr wrap="square">
            <a:spAutoFit/>
          </a:bodyPr>
          <a:lstStyle/>
          <a:p>
            <a:pPr algn="ctr"/>
            <a:r>
              <a:rPr lang="en-US" sz="1323" dirty="0">
                <a:latin typeface="Roboto" panose="02000000000000000000" pitchFamily="2" charset="0"/>
                <a:ea typeface="Roboto" panose="02000000000000000000" pitchFamily="2" charset="0"/>
                <a:cs typeface="Roboto" panose="02000000000000000000" pitchFamily="2" charset="0"/>
              </a:rPr>
              <a:t>Produce both transmission clock and decoded data signals</a:t>
            </a:r>
          </a:p>
          <a:p>
            <a:endParaRPr lang="en-IL" sz="1323" dirty="0"/>
          </a:p>
        </p:txBody>
      </p:sp>
      <p:sp>
        <p:nvSpPr>
          <p:cNvPr id="20" name="TextBox 19">
            <a:extLst>
              <a:ext uri="{FF2B5EF4-FFF2-40B4-BE49-F238E27FC236}">
                <a16:creationId xmlns:a16="http://schemas.microsoft.com/office/drawing/2014/main" id="{7FDCC3BF-4029-4F1F-3F11-F68091280E07}"/>
              </a:ext>
            </a:extLst>
          </p:cNvPr>
          <p:cNvSpPr txBox="1"/>
          <p:nvPr/>
        </p:nvSpPr>
        <p:spPr>
          <a:xfrm>
            <a:off x="6685942" y="1457120"/>
            <a:ext cx="2368091" cy="499496"/>
          </a:xfrm>
          <a:prstGeom prst="rect">
            <a:avLst/>
          </a:prstGeom>
          <a:noFill/>
        </p:spPr>
        <p:txBody>
          <a:bodyPr wrap="square">
            <a:spAutoFit/>
          </a:bodyPr>
          <a:lstStyle/>
          <a:p>
            <a:pPr algn="ctr"/>
            <a:r>
              <a:rPr lang="en-US" sz="1323" dirty="0">
                <a:latin typeface="Roboto" panose="02000000000000000000" pitchFamily="2" charset="0"/>
                <a:ea typeface="Roboto" panose="02000000000000000000" pitchFamily="2" charset="0"/>
                <a:cs typeface="Roboto" panose="02000000000000000000" pitchFamily="2" charset="0"/>
              </a:rPr>
              <a:t>P</a:t>
            </a:r>
            <a:r>
              <a:rPr lang="en-IL" sz="1323" dirty="0">
                <a:latin typeface="Roboto" panose="02000000000000000000" pitchFamily="2" charset="0"/>
                <a:ea typeface="Roboto" panose="02000000000000000000" pitchFamily="2" charset="0"/>
                <a:cs typeface="Roboto" panose="02000000000000000000" pitchFamily="2" charset="0"/>
              </a:rPr>
              <a:t>erforming the CRC calculation</a:t>
            </a:r>
            <a:r>
              <a:rPr lang="en-US" sz="1323" dirty="0">
                <a:latin typeface="Roboto" panose="02000000000000000000" pitchFamily="2" charset="0"/>
                <a:ea typeface="Roboto" panose="02000000000000000000" pitchFamily="2" charset="0"/>
                <a:cs typeface="Roboto" panose="02000000000000000000" pitchFamily="2" charset="0"/>
              </a:rPr>
              <a:t> check</a:t>
            </a:r>
            <a:endParaRPr lang="en-IL" sz="1323" dirty="0">
              <a:latin typeface="Roboto" panose="02000000000000000000" pitchFamily="2" charset="0"/>
              <a:ea typeface="Roboto" panose="02000000000000000000" pitchFamily="2" charset="0"/>
              <a:cs typeface="Roboto" panose="02000000000000000000" pitchFamily="2" charset="0"/>
            </a:endParaRPr>
          </a:p>
        </p:txBody>
      </p:sp>
      <p:sp>
        <p:nvSpPr>
          <p:cNvPr id="22" name="TextBox 21">
            <a:extLst>
              <a:ext uri="{FF2B5EF4-FFF2-40B4-BE49-F238E27FC236}">
                <a16:creationId xmlns:a16="http://schemas.microsoft.com/office/drawing/2014/main" id="{4B1B5FD0-F223-E292-A9B1-3CF0C485AFF7}"/>
              </a:ext>
            </a:extLst>
          </p:cNvPr>
          <p:cNvSpPr txBox="1"/>
          <p:nvPr/>
        </p:nvSpPr>
        <p:spPr>
          <a:xfrm>
            <a:off x="6549799" y="6115797"/>
            <a:ext cx="2640378" cy="499496"/>
          </a:xfrm>
          <a:prstGeom prst="rect">
            <a:avLst/>
          </a:prstGeom>
          <a:noFill/>
        </p:spPr>
        <p:txBody>
          <a:bodyPr wrap="square">
            <a:spAutoFit/>
          </a:bodyPr>
          <a:lstStyle/>
          <a:p>
            <a:r>
              <a:rPr lang="en-IL" sz="1323" dirty="0">
                <a:latin typeface="Roboto" panose="02000000000000000000" pitchFamily="2" charset="0"/>
                <a:ea typeface="Roboto" panose="02000000000000000000" pitchFamily="2" charset="0"/>
                <a:cs typeface="Roboto" panose="02000000000000000000" pitchFamily="2" charset="0"/>
              </a:rPr>
              <a:t>Data organizer and CRC checker for incoming data streams</a:t>
            </a:r>
          </a:p>
        </p:txBody>
      </p:sp>
      <p:sp>
        <p:nvSpPr>
          <p:cNvPr id="24" name="TextBox 23">
            <a:extLst>
              <a:ext uri="{FF2B5EF4-FFF2-40B4-BE49-F238E27FC236}">
                <a16:creationId xmlns:a16="http://schemas.microsoft.com/office/drawing/2014/main" id="{1F528069-FD1A-BDD8-556C-AE52507EBF33}"/>
              </a:ext>
            </a:extLst>
          </p:cNvPr>
          <p:cNvSpPr txBox="1"/>
          <p:nvPr/>
        </p:nvSpPr>
        <p:spPr>
          <a:xfrm>
            <a:off x="4595512" y="6115797"/>
            <a:ext cx="1979174" cy="295915"/>
          </a:xfrm>
          <a:prstGeom prst="rect">
            <a:avLst/>
          </a:prstGeom>
          <a:noFill/>
        </p:spPr>
        <p:txBody>
          <a:bodyPr wrap="square">
            <a:spAutoFit/>
          </a:bodyPr>
          <a:lstStyle/>
          <a:p>
            <a:r>
              <a:rPr lang="en-IL" sz="1323" dirty="0">
                <a:latin typeface="Roboto" panose="02000000000000000000" pitchFamily="2" charset="0"/>
                <a:ea typeface="Roboto" panose="02000000000000000000" pitchFamily="2" charset="0"/>
                <a:cs typeface="Roboto" panose="02000000000000000000" pitchFamily="2" charset="0"/>
              </a:rPr>
              <a:t>Control RGB LEDs</a:t>
            </a:r>
          </a:p>
        </p:txBody>
      </p:sp>
      <p:pic>
        <p:nvPicPr>
          <p:cNvPr id="2" name="תמונה 1">
            <a:extLst>
              <a:ext uri="{FF2B5EF4-FFF2-40B4-BE49-F238E27FC236}">
                <a16:creationId xmlns:a16="http://schemas.microsoft.com/office/drawing/2014/main" id="{83A1413B-30F2-A077-C8BC-F631F14B649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0" y="3238000"/>
            <a:ext cx="1648746" cy="910166"/>
          </a:xfrm>
          <a:prstGeom prst="rect">
            <a:avLst/>
          </a:prstGeom>
          <a:noFill/>
          <a:ln>
            <a:noFill/>
          </a:ln>
        </p:spPr>
      </p:pic>
    </p:spTree>
    <p:extLst>
      <p:ext uri="{BB962C8B-B14F-4D97-AF65-F5344CB8AC3E}">
        <p14:creationId xmlns:p14="http://schemas.microsoft.com/office/powerpoint/2010/main" val="66669344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4" presetClass="entr" presetSubtype="16" fill="hold" nodeType="click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box(in)">
                                      <p:cBhvr>
                                        <p:cTn id="13" dur="2000"/>
                                        <p:tgtEl>
                                          <p:spTgt spid="2"/>
                                        </p:tgtEl>
                                      </p:cBhvr>
                                    </p:animEffect>
                                  </p:childTnLst>
                                </p:cTn>
                              </p:par>
                            </p:childTnLst>
                          </p:cTn>
                        </p:par>
                      </p:childTnLst>
                    </p:cTn>
                  </p:par>
                </p:childTnLst>
              </p:cTn>
              <p:nextCondLst>
                <p:cond evt="onClick" delay="0">
                  <p:tgtEl>
                    <p:spTgt spid="2"/>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914400" y="390818"/>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Simple_BS</a:t>
            </a:r>
            <a:endParaRPr lang="en-IL" sz="2700" b="1" kern="0" dirty="0">
              <a:solidFill>
                <a:schemeClr val="bg1"/>
              </a:solidFill>
              <a:latin typeface="Roboto" pitchFamily="2" charset="0"/>
            </a:endParaRPr>
          </a:p>
        </p:txBody>
      </p:sp>
      <p:sp>
        <p:nvSpPr>
          <p:cNvPr id="2" name="TextBox 5">
            <a:extLst>
              <a:ext uri="{FF2B5EF4-FFF2-40B4-BE49-F238E27FC236}">
                <a16:creationId xmlns:a16="http://schemas.microsoft.com/office/drawing/2014/main" id="{6748C51E-2FEA-65E5-6CA4-7519B6AE9D1D}"/>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How the BiPhase decoding operation is created?</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3" name="תמונה 2">
            <a:extLst>
              <a:ext uri="{FF2B5EF4-FFF2-40B4-BE49-F238E27FC236}">
                <a16:creationId xmlns:a16="http://schemas.microsoft.com/office/drawing/2014/main" id="{670D27F4-1605-D3A9-5C9B-A169893BCC86}"/>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2248138"/>
            <a:ext cx="10799763" cy="4393104"/>
          </a:xfrm>
          <a:prstGeom prst="rect">
            <a:avLst/>
          </a:prstGeom>
          <a:noFill/>
          <a:ln>
            <a:noFill/>
          </a:ln>
        </p:spPr>
      </p:pic>
    </p:spTree>
    <p:extLst>
      <p:ext uri="{BB962C8B-B14F-4D97-AF65-F5344CB8AC3E}">
        <p14:creationId xmlns:p14="http://schemas.microsoft.com/office/powerpoint/2010/main" val="1598463917"/>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1023258" y="390817"/>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CRC8BIT</a:t>
            </a:r>
            <a:endParaRPr lang="en-IL" sz="2700" b="1" kern="0" dirty="0">
              <a:solidFill>
                <a:schemeClr val="bg1"/>
              </a:solidFill>
              <a:latin typeface="Roboto" pitchFamily="2" charset="0"/>
            </a:endParaRPr>
          </a:p>
        </p:txBody>
      </p:sp>
      <p:sp>
        <p:nvSpPr>
          <p:cNvPr id="2" name="TextBox 5">
            <a:extLst>
              <a:ext uri="{FF2B5EF4-FFF2-40B4-BE49-F238E27FC236}">
                <a16:creationId xmlns:a16="http://schemas.microsoft.com/office/drawing/2014/main" id="{06EC533F-BF8F-9F30-32EE-AE4CF9C966DF}"/>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An example of CRC-8 RTL algorithm transitional diagram:</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3" name="תמונה 2" descr="תמונה שמכילה טקסט, מקלדת&#10;&#10;התיאור נוצר באופן אוטומטי">
            <a:extLst>
              <a:ext uri="{FF2B5EF4-FFF2-40B4-BE49-F238E27FC236}">
                <a16:creationId xmlns:a16="http://schemas.microsoft.com/office/drawing/2014/main" id="{78E1CC21-F299-634B-946A-8A54BFB4AF5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73" y="3111909"/>
            <a:ext cx="10797690" cy="2308122"/>
          </a:xfrm>
          <a:prstGeom prst="rect">
            <a:avLst/>
          </a:prstGeom>
          <a:noFill/>
          <a:ln>
            <a:noFill/>
          </a:ln>
        </p:spPr>
      </p:pic>
    </p:spTree>
    <p:extLst>
      <p:ext uri="{BB962C8B-B14F-4D97-AF65-F5344CB8AC3E}">
        <p14:creationId xmlns:p14="http://schemas.microsoft.com/office/powerpoint/2010/main" val="576024630"/>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1081315" y="383560"/>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RGB Led</a:t>
            </a:r>
            <a:endParaRPr lang="en-IL" sz="2700" b="1" kern="0" dirty="0">
              <a:solidFill>
                <a:schemeClr val="bg1"/>
              </a:solidFill>
              <a:latin typeface="Roboto" pitchFamily="2" charset="0"/>
            </a:endParaRPr>
          </a:p>
        </p:txBody>
      </p:sp>
      <p:sp>
        <p:nvSpPr>
          <p:cNvPr id="2" name="TextBox 5">
            <a:extLst>
              <a:ext uri="{FF2B5EF4-FFF2-40B4-BE49-F238E27FC236}">
                <a16:creationId xmlns:a16="http://schemas.microsoft.com/office/drawing/2014/main" id="{8CA4FE66-55D6-1A4C-20F0-7EEA5C6849BA}"/>
              </a:ext>
            </a:extLst>
          </p:cNvPr>
          <p:cNvSpPr txBox="1"/>
          <p:nvPr/>
        </p:nvSpPr>
        <p:spPr>
          <a:xfrm>
            <a:off x="1169720" y="2577246"/>
            <a:ext cx="2968228"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Data Transmission Method</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pic>
        <p:nvPicPr>
          <p:cNvPr id="3" name="תמונה 2">
            <a:extLst>
              <a:ext uri="{FF2B5EF4-FFF2-40B4-BE49-F238E27FC236}">
                <a16:creationId xmlns:a16="http://schemas.microsoft.com/office/drawing/2014/main" id="{F47D68B2-45B7-8EC7-E488-124BA012DBC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6" y="1342103"/>
            <a:ext cx="10799969" cy="1107597"/>
          </a:xfrm>
          <a:prstGeom prst="rect">
            <a:avLst/>
          </a:prstGeom>
          <a:noFill/>
          <a:ln>
            <a:noFill/>
          </a:ln>
        </p:spPr>
      </p:pic>
      <p:pic>
        <p:nvPicPr>
          <p:cNvPr id="4" name="תמונה 3" descr="תמונה שמכילה תרשים, קו, גופן, תוכנית&#10;&#10;התיאור נוצר באופן אוטומטי">
            <a:extLst>
              <a:ext uri="{FF2B5EF4-FFF2-40B4-BE49-F238E27FC236}">
                <a16:creationId xmlns:a16="http://schemas.microsoft.com/office/drawing/2014/main" id="{E9F23223-DB82-6B13-0E0E-2DDAF75A450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7006324" y="2953385"/>
            <a:ext cx="2226713" cy="1860543"/>
          </a:xfrm>
          <a:prstGeom prst="rect">
            <a:avLst/>
          </a:prstGeom>
          <a:noFill/>
          <a:ln>
            <a:noFill/>
          </a:ln>
        </p:spPr>
      </p:pic>
      <p:pic>
        <p:nvPicPr>
          <p:cNvPr id="6" name="תמונה 5" descr="תמונה שמכילה טקסט, גופן, צילום מסך, מספר&#10;&#10;התיאור נוצר באופן אוטומטי">
            <a:extLst>
              <a:ext uri="{FF2B5EF4-FFF2-40B4-BE49-F238E27FC236}">
                <a16:creationId xmlns:a16="http://schemas.microsoft.com/office/drawing/2014/main" id="{5DE33054-7666-46F6-AB6E-759AAFEB019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307668" y="5183260"/>
            <a:ext cx="5492095" cy="1789675"/>
          </a:xfrm>
          <a:prstGeom prst="rect">
            <a:avLst/>
          </a:prstGeom>
          <a:noFill/>
          <a:ln>
            <a:noFill/>
          </a:ln>
        </p:spPr>
      </p:pic>
      <p:pic>
        <p:nvPicPr>
          <p:cNvPr id="7" name="תמונה 6" descr="תמונה שמכילה טקסט, צילום מסך, מספר, גופן&#10;&#10;התיאור נוצר באופן אוטומטי">
            <a:extLst>
              <a:ext uri="{FF2B5EF4-FFF2-40B4-BE49-F238E27FC236}">
                <a16:creationId xmlns:a16="http://schemas.microsoft.com/office/drawing/2014/main" id="{94295E4F-210B-6EE3-EBB1-928AA03E7F7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0" y="2953385"/>
            <a:ext cx="5307668" cy="4019550"/>
          </a:xfrm>
          <a:prstGeom prst="rect">
            <a:avLst/>
          </a:prstGeom>
          <a:noFill/>
          <a:ln>
            <a:noFill/>
          </a:ln>
        </p:spPr>
      </p:pic>
      <p:sp>
        <p:nvSpPr>
          <p:cNvPr id="8" name="TextBox 5">
            <a:extLst>
              <a:ext uri="{FF2B5EF4-FFF2-40B4-BE49-F238E27FC236}">
                <a16:creationId xmlns:a16="http://schemas.microsoft.com/office/drawing/2014/main" id="{B9961751-D643-4FCA-9596-156B6907D26A}"/>
              </a:ext>
            </a:extLst>
          </p:cNvPr>
          <p:cNvSpPr txBox="1"/>
          <p:nvPr/>
        </p:nvSpPr>
        <p:spPr>
          <a:xfrm>
            <a:off x="7370796" y="2577246"/>
            <a:ext cx="1497767"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Code Timing</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9" name="TextBox 5">
            <a:extLst>
              <a:ext uri="{FF2B5EF4-FFF2-40B4-BE49-F238E27FC236}">
                <a16:creationId xmlns:a16="http://schemas.microsoft.com/office/drawing/2014/main" id="{63141263-A379-F828-5B99-32376116BFCA}"/>
              </a:ext>
            </a:extLst>
          </p:cNvPr>
          <p:cNvSpPr txBox="1"/>
          <p:nvPr/>
        </p:nvSpPr>
        <p:spPr>
          <a:xfrm>
            <a:off x="7127650" y="4820735"/>
            <a:ext cx="1852131"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Sequence Chart</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50853690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0-#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0-#ppt_w/2"/>
                                          </p:val>
                                        </p:tav>
                                        <p:tav tm="100000">
                                          <p:val>
                                            <p:strVal val="#ppt_x"/>
                                          </p:val>
                                        </p:tav>
                                      </p:tavLst>
                                    </p:anim>
                                    <p:anim calcmode="lin" valueType="num">
                                      <p:cBhvr additive="base">
                                        <p:cTn id="12" dur="500" fill="hold"/>
                                        <p:tgtEl>
                                          <p:spTgt spid="2"/>
                                        </p:tgtEl>
                                        <p:attrNameLst>
                                          <p:attrName>ppt_y</p:attrName>
                                        </p:attrNameLst>
                                      </p:cBhvr>
                                      <p:tavLst>
                                        <p:tav tm="0">
                                          <p:val>
                                            <p:strVal val="#ppt_y"/>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53" presetClass="entr" presetSubtype="16"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par>
                                <p:cTn id="20" presetID="53" presetClass="entr" presetSubtype="16" fill="hold" nodeType="with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childTnLst>
                    </p:cTn>
                  </p:par>
                  <p:par>
                    <p:cTn id="25" fill="hold">
                      <p:stCondLst>
                        <p:cond delay="indefinite"/>
                      </p:stCondLst>
                      <p:childTnLst>
                        <p:par>
                          <p:cTn id="26" fill="hold">
                            <p:stCondLst>
                              <p:cond delay="0"/>
                            </p:stCondLst>
                            <p:childTnLst>
                              <p:par>
                                <p:cTn id="27" presetID="2" presetClass="entr" presetSubtype="4" fill="hold" nodeType="clickEffect">
                                  <p:stCondLst>
                                    <p:cond delay="0"/>
                                  </p:stCondLst>
                                  <p:childTnLst>
                                    <p:set>
                                      <p:cBhvr>
                                        <p:cTn id="28" dur="1" fill="hold">
                                          <p:stCondLst>
                                            <p:cond delay="0"/>
                                          </p:stCondLst>
                                        </p:cTn>
                                        <p:tgtEl>
                                          <p:spTgt spid="6"/>
                                        </p:tgtEl>
                                        <p:attrNameLst>
                                          <p:attrName>style.visibility</p:attrName>
                                        </p:attrNameLst>
                                      </p:cBhvr>
                                      <p:to>
                                        <p:strVal val="visible"/>
                                      </p:to>
                                    </p:set>
                                    <p:anim calcmode="lin" valueType="num">
                                      <p:cBhvr additive="base">
                                        <p:cTn id="29" dur="500" fill="hold"/>
                                        <p:tgtEl>
                                          <p:spTgt spid="6"/>
                                        </p:tgtEl>
                                        <p:attrNameLst>
                                          <p:attrName>ppt_x</p:attrName>
                                        </p:attrNameLst>
                                      </p:cBhvr>
                                      <p:tavLst>
                                        <p:tav tm="0">
                                          <p:val>
                                            <p:strVal val="#ppt_x"/>
                                          </p:val>
                                        </p:tav>
                                        <p:tav tm="100000">
                                          <p:val>
                                            <p:strVal val="#ppt_x"/>
                                          </p:val>
                                        </p:tav>
                                      </p:tavLst>
                                    </p:anim>
                                    <p:anim calcmode="lin" valueType="num">
                                      <p:cBhvr additive="base">
                                        <p:cTn id="30" dur="500" fill="hold"/>
                                        <p:tgtEl>
                                          <p:spTgt spid="6"/>
                                        </p:tgtEl>
                                        <p:attrNameLst>
                                          <p:attrName>ppt_y</p:attrName>
                                        </p:attrNameLst>
                                      </p:cBhvr>
                                      <p:tavLst>
                                        <p:tav tm="0">
                                          <p:val>
                                            <p:strVal val="1+#ppt_h/2"/>
                                          </p:val>
                                        </p:tav>
                                        <p:tav tm="100000">
                                          <p:val>
                                            <p:strVal val="#ppt_y"/>
                                          </p:val>
                                        </p:tav>
                                      </p:tavLst>
                                    </p:anim>
                                  </p:childTnLst>
                                </p:cTn>
                              </p:par>
                              <p:par>
                                <p:cTn id="31" presetID="2" presetClass="entr" presetSubtype="4" fill="hold" grpId="0" nodeType="withEffect">
                                  <p:stCondLst>
                                    <p:cond delay="0"/>
                                  </p:stCondLst>
                                  <p:childTnLst>
                                    <p:set>
                                      <p:cBhvr>
                                        <p:cTn id="32" dur="1" fill="hold">
                                          <p:stCondLst>
                                            <p:cond delay="0"/>
                                          </p:stCondLst>
                                        </p:cTn>
                                        <p:tgtEl>
                                          <p:spTgt spid="9"/>
                                        </p:tgtEl>
                                        <p:attrNameLst>
                                          <p:attrName>style.visibility</p:attrName>
                                        </p:attrNameLst>
                                      </p:cBhvr>
                                      <p:to>
                                        <p:strVal val="visible"/>
                                      </p:to>
                                    </p:set>
                                    <p:anim calcmode="lin" valueType="num">
                                      <p:cBhvr additive="base">
                                        <p:cTn id="33" dur="500" fill="hold"/>
                                        <p:tgtEl>
                                          <p:spTgt spid="9"/>
                                        </p:tgtEl>
                                        <p:attrNameLst>
                                          <p:attrName>ppt_x</p:attrName>
                                        </p:attrNameLst>
                                      </p:cBhvr>
                                      <p:tavLst>
                                        <p:tav tm="0">
                                          <p:val>
                                            <p:strVal val="#ppt_x"/>
                                          </p:val>
                                        </p:tav>
                                        <p:tav tm="100000">
                                          <p:val>
                                            <p:strVal val="#ppt_x"/>
                                          </p:val>
                                        </p:tav>
                                      </p:tavLst>
                                    </p:anim>
                                    <p:anim calcmode="lin" valueType="num">
                                      <p:cBhvr additive="base">
                                        <p:cTn id="3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תמונה 5" descr="תמונה שמכילה צילום מסך, טקסט, תכונות מולטימדיה, תוכנה&#10;&#10;התיאור נוצר באופן אוטומטי">
            <a:extLst>
              <a:ext uri="{FF2B5EF4-FFF2-40B4-BE49-F238E27FC236}">
                <a16:creationId xmlns:a16="http://schemas.microsoft.com/office/drawing/2014/main" id="{49545050-7B9C-654D-C7AD-C9014926E45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570252" y="2251791"/>
            <a:ext cx="9659257" cy="4751283"/>
          </a:xfrm>
          <a:prstGeom prst="rect">
            <a:avLst/>
          </a:prstGeom>
          <a:noFill/>
          <a:ln>
            <a:noFill/>
          </a:ln>
        </p:spPr>
      </p:pic>
      <p:sp>
        <p:nvSpPr>
          <p:cNvPr id="6" name="TextBox 5">
            <a:extLst>
              <a:ext uri="{FF2B5EF4-FFF2-40B4-BE49-F238E27FC236}">
                <a16:creationId xmlns:a16="http://schemas.microsoft.com/office/drawing/2014/main" id="{B3A6C7BB-B6A1-655C-BAA9-CF9A6CC988F6}"/>
              </a:ext>
            </a:extLst>
          </p:cNvPr>
          <p:cNvSpPr txBox="1"/>
          <p:nvPr/>
        </p:nvSpPr>
        <p:spPr>
          <a:xfrm>
            <a:off x="212584" y="364546"/>
            <a:ext cx="4270554"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Test simulation: Card A</a:t>
            </a:r>
            <a:r>
              <a:rPr lang="en-IL" sz="2700" b="1" kern="0" dirty="0">
                <a:solidFill>
                  <a:schemeClr val="bg1"/>
                </a:solidFill>
                <a:latin typeface="Roboto" pitchFamily="2" charset="0"/>
              </a:rPr>
              <a:t> </a:t>
            </a:r>
          </a:p>
        </p:txBody>
      </p:sp>
      <p:sp>
        <p:nvSpPr>
          <p:cNvPr id="8" name="TextBox 7">
            <a:extLst>
              <a:ext uri="{FF2B5EF4-FFF2-40B4-BE49-F238E27FC236}">
                <a16:creationId xmlns:a16="http://schemas.microsoft.com/office/drawing/2014/main" id="{97D6C2DD-80DE-5397-E4D8-2B4FE1AC1515}"/>
              </a:ext>
            </a:extLst>
          </p:cNvPr>
          <p:cNvSpPr txBox="1"/>
          <p:nvPr/>
        </p:nvSpPr>
        <p:spPr>
          <a:xfrm>
            <a:off x="368954" y="1340609"/>
            <a:ext cx="10061854" cy="369332"/>
          </a:xfrm>
          <a:prstGeom prst="rect">
            <a:avLst/>
          </a:prstGeom>
          <a:noFill/>
          <a:ln>
            <a:noFill/>
          </a:ln>
        </p:spPr>
        <p:txBody>
          <a:bodyPr wrap="square">
            <a:spAutoFit/>
          </a:bodyPr>
          <a:lstStyle/>
          <a:p>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Using ModelSim simulation we can validate the data transfer pathway in card A and card B</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10" name="TextBox 9">
            <a:extLst>
              <a:ext uri="{FF2B5EF4-FFF2-40B4-BE49-F238E27FC236}">
                <a16:creationId xmlns:a16="http://schemas.microsoft.com/office/drawing/2014/main" id="{152A5109-2B87-3575-E216-3EAA76D40B94}"/>
              </a:ext>
            </a:extLst>
          </p:cNvPr>
          <p:cNvSpPr txBox="1"/>
          <p:nvPr/>
        </p:nvSpPr>
        <p:spPr>
          <a:xfrm>
            <a:off x="368954" y="1873810"/>
            <a:ext cx="9870875" cy="321306"/>
          </a:xfrm>
          <a:prstGeom prst="rect">
            <a:avLst/>
          </a:prstGeom>
          <a:noFill/>
        </p:spPr>
        <p:txBody>
          <a:bodyPr wrap="square">
            <a:spAutoFit/>
          </a:bodyPr>
          <a:lstStyle/>
          <a:p>
            <a:r>
              <a:rPr lang="en-US" sz="1488" kern="0" dirty="0">
                <a:solidFill>
                  <a:schemeClr val="tx1">
                    <a:lumMod val="75000"/>
                    <a:lumOff val="25000"/>
                  </a:schemeClr>
                </a:solidFill>
                <a:latin typeface="Cambria" panose="02040503050406030204" pitchFamily="18" charset="0"/>
                <a:ea typeface="Times New Roman" panose="02020603050405020304" pitchFamily="18" charset="0"/>
              </a:rPr>
              <a:t>We utilize a code name "Card_A_Design" that connects the 4 blocks: "Uart_tx_Rom", "Uart_rx", "Ram2_X", "BiPhase_tx"</a:t>
            </a:r>
            <a:endParaRPr lang="en-IL" sz="1488" dirty="0">
              <a:solidFill>
                <a:schemeClr val="tx1">
                  <a:lumMod val="75000"/>
                  <a:lumOff val="25000"/>
                </a:schemeClr>
              </a:solidFill>
              <a:latin typeface="Cambria" panose="02040503050406030204" pitchFamily="18" charset="0"/>
            </a:endParaRPr>
          </a:p>
        </p:txBody>
      </p:sp>
    </p:spTree>
    <p:extLst>
      <p:ext uri="{BB962C8B-B14F-4D97-AF65-F5344CB8AC3E}">
        <p14:creationId xmlns:p14="http://schemas.microsoft.com/office/powerpoint/2010/main" val="541913203"/>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FFEDA7A-49C2-FA36-7C1A-4AAEE9886227}"/>
              </a:ext>
            </a:extLst>
          </p:cNvPr>
          <p:cNvSpPr txBox="1"/>
          <p:nvPr/>
        </p:nvSpPr>
        <p:spPr>
          <a:xfrm>
            <a:off x="409591" y="1323287"/>
            <a:ext cx="9670580" cy="748218"/>
          </a:xfrm>
          <a:prstGeom prst="rect">
            <a:avLst/>
          </a:prstGeom>
          <a:noFill/>
        </p:spPr>
        <p:txBody>
          <a:bodyPr wrap="square">
            <a:spAutoFit/>
          </a:bodyPr>
          <a:lstStyle/>
          <a:p>
            <a:pPr algn="l" rtl="0">
              <a:lnSpc>
                <a:spcPct val="150000"/>
              </a:lnSpc>
            </a:pP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We utilize a code name "Card_B_Design" that connects</a:t>
            </a:r>
            <a:r>
              <a:rPr lang="en-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 </a:t>
            </a: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the </a:t>
            </a:r>
            <a:r>
              <a:rPr lang="he-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6</a:t>
            </a: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 blocks: </a:t>
            </a:r>
          </a:p>
          <a:p>
            <a:pPr algn="l" rtl="0">
              <a:lnSpc>
                <a:spcPct val="150000"/>
              </a:lnSpc>
            </a:pPr>
            <a:r>
              <a:rPr lang="en-US"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"BiPhase_Generator", "BS_Filter", "Simple_BS", "CRC8BIT",</a:t>
            </a:r>
            <a:r>
              <a:rPr lang="en-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 </a:t>
            </a:r>
            <a:r>
              <a:rPr lang="en-US" sz="1488" kern="0"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rPr>
              <a:t>"Data_Organizer", "RGB" </a:t>
            </a:r>
            <a:endParaRPr lang="en-IL" sz="1488" dirty="0">
              <a:solidFill>
                <a:schemeClr val="tx1">
                  <a:lumMod val="75000"/>
                  <a:lumOff val="2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7" name="TextBox 6">
            <a:extLst>
              <a:ext uri="{FF2B5EF4-FFF2-40B4-BE49-F238E27FC236}">
                <a16:creationId xmlns:a16="http://schemas.microsoft.com/office/drawing/2014/main" id="{C73132A3-999E-834E-A614-B11F94FCC83A}"/>
              </a:ext>
            </a:extLst>
          </p:cNvPr>
          <p:cNvSpPr txBox="1"/>
          <p:nvPr/>
        </p:nvSpPr>
        <p:spPr>
          <a:xfrm>
            <a:off x="205098" y="378223"/>
            <a:ext cx="503978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Test simulation: Card B</a:t>
            </a:r>
            <a:r>
              <a:rPr lang="en-IL" sz="2700" b="1" kern="0" dirty="0">
                <a:solidFill>
                  <a:schemeClr val="bg1"/>
                </a:solidFill>
                <a:latin typeface="Roboto" pitchFamily="2" charset="0"/>
              </a:rPr>
              <a:t> </a:t>
            </a:r>
          </a:p>
        </p:txBody>
      </p:sp>
      <p:pic>
        <p:nvPicPr>
          <p:cNvPr id="8" name="תמונה 1" descr="תמונה שמכילה צילום מסך, תכונות מולטימדיה, תוכנה גרפית, תוכנה&#10;&#10;התיאור נוצר באופן אוטומטי">
            <a:extLst>
              <a:ext uri="{FF2B5EF4-FFF2-40B4-BE49-F238E27FC236}">
                <a16:creationId xmlns:a16="http://schemas.microsoft.com/office/drawing/2014/main" id="{D29076D1-DA38-539A-74C5-0FAD6440A84F}"/>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409591" y="2290409"/>
            <a:ext cx="10019804" cy="4487761"/>
          </a:xfrm>
          <a:prstGeom prst="rect">
            <a:avLst/>
          </a:prstGeom>
          <a:noFill/>
          <a:ln>
            <a:noFill/>
          </a:ln>
        </p:spPr>
      </p:pic>
    </p:spTree>
    <p:extLst>
      <p:ext uri="{BB962C8B-B14F-4D97-AF65-F5344CB8AC3E}">
        <p14:creationId xmlns:p14="http://schemas.microsoft.com/office/powerpoint/2010/main" val="377610887"/>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541EB57D-7493-32A2-F4D8-4D272AEC15C8}"/>
              </a:ext>
            </a:extLst>
          </p:cNvPr>
          <p:cNvSpPr txBox="1"/>
          <p:nvPr/>
        </p:nvSpPr>
        <p:spPr>
          <a:xfrm>
            <a:off x="120298" y="418327"/>
            <a:ext cx="503978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Conclusion</a:t>
            </a:r>
            <a:endParaRPr lang="en-IL" sz="2700" b="1" kern="0" dirty="0">
              <a:solidFill>
                <a:schemeClr val="bg1"/>
              </a:solidFill>
              <a:latin typeface="Roboto" pitchFamily="2" charset="0"/>
            </a:endParaRPr>
          </a:p>
        </p:txBody>
      </p:sp>
      <p:sp>
        <p:nvSpPr>
          <p:cNvPr id="6" name="TextBox 5">
            <a:extLst>
              <a:ext uri="{FF2B5EF4-FFF2-40B4-BE49-F238E27FC236}">
                <a16:creationId xmlns:a16="http://schemas.microsoft.com/office/drawing/2014/main" id="{5948192F-6E96-FDC6-C615-54A3CEA8F7B2}"/>
              </a:ext>
            </a:extLst>
          </p:cNvPr>
          <p:cNvSpPr txBox="1"/>
          <p:nvPr/>
        </p:nvSpPr>
        <p:spPr>
          <a:xfrm>
            <a:off x="903865" y="1810224"/>
            <a:ext cx="9177711" cy="3091295"/>
          </a:xfrm>
          <a:prstGeom prst="rect">
            <a:avLst/>
          </a:prstGeom>
          <a:noFill/>
        </p:spPr>
        <p:txBody>
          <a:bodyPr wrap="square" rtlCol="0">
            <a:spAutoFit/>
          </a:bodyPr>
          <a:lstStyle/>
          <a:p>
            <a:endParaRPr lang="en-US" sz="1488" kern="0" dirty="0">
              <a:solidFill>
                <a:schemeClr val="tx1">
                  <a:lumMod val="75000"/>
                  <a:lumOff val="25000"/>
                </a:schemeClr>
              </a:solidFill>
              <a:latin typeface="Cambria" panose="02040503050406030204" pitchFamily="18" charset="0"/>
              <a:ea typeface="Roboto" pitchFamily="2" charset="0"/>
            </a:endParaRPr>
          </a:p>
          <a:p>
            <a:pPr marL="236237" indent="-285750">
              <a:buFont typeface="Wingdings" pitchFamily="2" charset="2"/>
              <a:buChar char="Ø"/>
            </a:pPr>
            <a:r>
              <a:rPr lang="en-US" dirty="0">
                <a:solidFill>
                  <a:schemeClr val="tx1">
                    <a:lumMod val="85000"/>
                    <a:lumOff val="15000"/>
                  </a:schemeClr>
                </a:solidFill>
                <a:latin typeface="David" panose="020E0502060401010101" pitchFamily="34" charset="-79"/>
                <a:cs typeface="David" panose="020E0502060401010101" pitchFamily="34" charset="-79"/>
              </a:rPr>
              <a:t>We developed a wireless communication system to simulate drone control</a:t>
            </a:r>
          </a:p>
          <a:p>
            <a:pPr marL="236237" indent="-285750">
              <a:buFont typeface="Wingdings" pitchFamily="2" charset="2"/>
              <a:buChar char="Ø"/>
            </a:pPr>
            <a:endParaRPr lang="en-US" kern="0" dirty="0">
              <a:solidFill>
                <a:schemeClr val="tx1">
                  <a:lumMod val="85000"/>
                  <a:lumOff val="15000"/>
                </a:schemeClr>
              </a:solidFill>
              <a:latin typeface="David" panose="020E0502060401010101" pitchFamily="34" charset="-79"/>
              <a:ea typeface="Roboto" pitchFamily="2" charset="0"/>
              <a:cs typeface="David" panose="020E0502060401010101" pitchFamily="34" charset="-79"/>
            </a:endParaRPr>
          </a:p>
          <a:p>
            <a:pPr marL="236237" indent="-285750">
              <a:buFont typeface="Wingdings" pitchFamily="2" charset="2"/>
              <a:buChar char="Ø"/>
            </a:pPr>
            <a:r>
              <a:rPr lang="en-US" dirty="0">
                <a:solidFill>
                  <a:schemeClr val="tx1">
                    <a:lumMod val="85000"/>
                    <a:lumOff val="15000"/>
                  </a:schemeClr>
                </a:solidFill>
                <a:latin typeface="David" panose="020E0502060401010101" pitchFamily="34" charset="-79"/>
                <a:cs typeface="David" panose="020E0502060401010101" pitchFamily="34" charset="-79"/>
              </a:rPr>
              <a:t>Our simulations and tests aligned with both theoretical and actual results.</a:t>
            </a:r>
          </a:p>
          <a:p>
            <a:endParaRPr lang="en-US" kern="0" dirty="0">
              <a:solidFill>
                <a:schemeClr val="tx1">
                  <a:lumMod val="85000"/>
                  <a:lumOff val="15000"/>
                </a:schemeClr>
              </a:solidFill>
              <a:latin typeface="David" panose="020E0502060401010101" pitchFamily="34" charset="-79"/>
              <a:ea typeface="Roboto" pitchFamily="2" charset="0"/>
              <a:cs typeface="David" panose="020E0502060401010101" pitchFamily="34" charset="-79"/>
            </a:endParaRPr>
          </a:p>
          <a:p>
            <a:pPr marL="236237" indent="-285750">
              <a:buFont typeface="Wingdings" pitchFamily="2" charset="2"/>
              <a:buChar char="Ø"/>
            </a:pPr>
            <a:r>
              <a:rPr lang="en-US" dirty="0">
                <a:solidFill>
                  <a:schemeClr val="tx1">
                    <a:lumMod val="85000"/>
                    <a:lumOff val="15000"/>
                  </a:schemeClr>
                </a:solidFill>
                <a:latin typeface="David" panose="020E0502060401010101" pitchFamily="34" charset="-79"/>
                <a:cs typeface="David" panose="020E0502060401010101" pitchFamily="34" charset="-79"/>
              </a:rPr>
              <a:t>During tests with low frequencies, we artificially increased them to higher frequencies to shorten run time.</a:t>
            </a:r>
          </a:p>
          <a:p>
            <a:pPr marL="236237" indent="-285750">
              <a:buFont typeface="Wingdings" pitchFamily="2" charset="2"/>
              <a:buChar char="Ø"/>
            </a:pPr>
            <a:endParaRPr lang="en-US" kern="0" dirty="0">
              <a:solidFill>
                <a:schemeClr val="tx1">
                  <a:lumMod val="85000"/>
                  <a:lumOff val="15000"/>
                </a:schemeClr>
              </a:solidFill>
              <a:latin typeface="David" panose="020E0502060401010101" pitchFamily="34" charset="-79"/>
              <a:ea typeface="Roboto" pitchFamily="2" charset="0"/>
              <a:cs typeface="David" panose="020E0502060401010101" pitchFamily="34" charset="-79"/>
            </a:endParaRPr>
          </a:p>
          <a:p>
            <a:pPr marL="236237" indent="-285750">
              <a:buFont typeface="Wingdings" pitchFamily="2" charset="2"/>
              <a:buChar char="Ø"/>
            </a:pPr>
            <a:r>
              <a:rPr lang="en-US" kern="0" dirty="0">
                <a:solidFill>
                  <a:schemeClr val="tx1">
                    <a:lumMod val="85000"/>
                    <a:lumOff val="15000"/>
                  </a:schemeClr>
                </a:solidFill>
                <a:latin typeface="David" panose="020E0502060401010101" pitchFamily="34" charset="-79"/>
                <a:ea typeface="Roboto" pitchFamily="2" charset="0"/>
                <a:cs typeface="David" panose="020E0502060401010101" pitchFamily="34" charset="-79"/>
              </a:rPr>
              <a:t>In the final test, the transmission was conducted from 60 meters</a:t>
            </a:r>
          </a:p>
          <a:p>
            <a:endParaRPr lang="en-US" kern="0" dirty="0">
              <a:solidFill>
                <a:schemeClr val="tx1">
                  <a:lumMod val="85000"/>
                  <a:lumOff val="15000"/>
                </a:schemeClr>
              </a:solidFill>
              <a:latin typeface="David" panose="020E0502060401010101" pitchFamily="34" charset="-79"/>
              <a:ea typeface="Roboto" pitchFamily="2" charset="0"/>
              <a:cs typeface="David" panose="020E0502060401010101" pitchFamily="34" charset="-79"/>
            </a:endParaRPr>
          </a:p>
          <a:p>
            <a:pPr marL="236237" indent="-285750">
              <a:buFont typeface="Wingdings" pitchFamily="2" charset="2"/>
              <a:buChar char="Ø"/>
            </a:pPr>
            <a:r>
              <a:rPr lang="en-US" dirty="0">
                <a:solidFill>
                  <a:schemeClr val="tx1">
                    <a:lumMod val="85000"/>
                    <a:lumOff val="15000"/>
                  </a:schemeClr>
                </a:solidFill>
                <a:latin typeface="David" panose="020E0502060401010101" pitchFamily="34" charset="-79"/>
                <a:cs typeface="David" panose="020E0502060401010101" pitchFamily="34" charset="-79"/>
              </a:rPr>
              <a:t>In the future, adding an encryption unit will enhance privacy protection</a:t>
            </a:r>
            <a:endParaRPr lang="en-IL" dirty="0">
              <a:solidFill>
                <a:schemeClr val="tx1">
                  <a:lumMod val="85000"/>
                  <a:lumOff val="15000"/>
                </a:schemeClr>
              </a:solidFill>
              <a:latin typeface="David" panose="020E0502060401010101" pitchFamily="34" charset="-79"/>
              <a:cs typeface="David" panose="020E0502060401010101" pitchFamily="34" charset="-79"/>
            </a:endParaRPr>
          </a:p>
        </p:txBody>
      </p:sp>
    </p:spTree>
    <p:extLst>
      <p:ext uri="{BB962C8B-B14F-4D97-AF65-F5344CB8AC3E}">
        <p14:creationId xmlns:p14="http://schemas.microsoft.com/office/powerpoint/2010/main" val="558141010"/>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6B35BB-2DE8-7803-D0CF-1FF55877216F}"/>
              </a:ext>
            </a:extLst>
          </p:cNvPr>
          <p:cNvSpPr txBox="1"/>
          <p:nvPr/>
        </p:nvSpPr>
        <p:spPr>
          <a:xfrm>
            <a:off x="146667" y="434928"/>
            <a:ext cx="2189030"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References</a:t>
            </a:r>
            <a:endParaRPr lang="en-IL" sz="2700" b="1" kern="0" dirty="0">
              <a:solidFill>
                <a:schemeClr val="bg1"/>
              </a:solidFill>
              <a:latin typeface="Roboto" pitchFamily="2" charset="0"/>
            </a:endParaRPr>
          </a:p>
        </p:txBody>
      </p:sp>
    </p:spTree>
    <p:extLst>
      <p:ext uri="{BB962C8B-B14F-4D97-AF65-F5344CB8AC3E}">
        <p14:creationId xmlns:p14="http://schemas.microsoft.com/office/powerpoint/2010/main" val="99767263"/>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26B35BB-2DE8-7803-D0CF-1FF55877216F}"/>
              </a:ext>
            </a:extLst>
          </p:cNvPr>
          <p:cNvSpPr txBox="1"/>
          <p:nvPr/>
        </p:nvSpPr>
        <p:spPr>
          <a:xfrm>
            <a:off x="146666" y="434928"/>
            <a:ext cx="2812433"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Project Review</a:t>
            </a:r>
            <a:endParaRPr lang="en-IL" sz="2700" b="1" kern="0" dirty="0">
              <a:solidFill>
                <a:schemeClr val="bg1"/>
              </a:solidFill>
              <a:latin typeface="Roboto" pitchFamily="2" charset="0"/>
            </a:endParaRPr>
          </a:p>
        </p:txBody>
      </p:sp>
      <p:pic>
        <p:nvPicPr>
          <p:cNvPr id="2" name="גרפיקה 1">
            <a:extLst>
              <a:ext uri="{FF2B5EF4-FFF2-40B4-BE49-F238E27FC236}">
                <a16:creationId xmlns:a16="http://schemas.microsoft.com/office/drawing/2014/main" id="{6C6EDCBB-544F-0B2C-84BB-A28B691D061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94749" y="1270991"/>
            <a:ext cx="10293494" cy="5790209"/>
          </a:xfrm>
          <a:prstGeom prst="rect">
            <a:avLst/>
          </a:prstGeom>
        </p:spPr>
      </p:pic>
    </p:spTree>
    <p:extLst>
      <p:ext uri="{BB962C8B-B14F-4D97-AF65-F5344CB8AC3E}">
        <p14:creationId xmlns:p14="http://schemas.microsoft.com/office/powerpoint/2010/main" val="4117601996"/>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099CFE57-F2B2-0EEC-D90C-4A678F31BB97}"/>
              </a:ext>
            </a:extLst>
          </p:cNvPr>
          <p:cNvPicPr>
            <a:picLocks noChangeAspect="1"/>
          </p:cNvPicPr>
          <p:nvPr/>
        </p:nvPicPr>
        <p:blipFill rotWithShape="1">
          <a:blip r:embed="rId4">
            <a:alphaModFix/>
            <a:extLst>
              <a:ext uri="{BEBA8EAE-BF5A-486C-A8C5-ECC9F3942E4B}">
                <a14:imgProps xmlns:a14="http://schemas.microsoft.com/office/drawing/2010/main">
                  <a14:imgLayer r:embed="rId5">
                    <a14:imgEffect>
                      <a14:sharpenSoften amount="20000"/>
                    </a14:imgEffect>
                    <a14:imgEffect>
                      <a14:brightnessContrast bright="1000" contrast="21000"/>
                    </a14:imgEffect>
                  </a14:imgLayer>
                </a14:imgProps>
              </a:ext>
            </a:extLst>
          </a:blip>
          <a:srcRect b="3309"/>
          <a:stretch/>
        </p:blipFill>
        <p:spPr>
          <a:xfrm>
            <a:off x="1923143" y="2489392"/>
            <a:ext cx="6633027" cy="4564551"/>
          </a:xfrm>
          <a:prstGeom prst="rect">
            <a:avLst/>
          </a:prstGeom>
          <a:noFill/>
          <a:effectLst>
            <a:outerShdw blurRad="50800" dist="50800" dir="5400000" sx="10000" sy="10000" algn="ctr" rotWithShape="0">
              <a:srgbClr val="000000">
                <a:alpha val="43137"/>
              </a:srgbClr>
            </a:outerShdw>
          </a:effectLst>
        </p:spPr>
      </p:pic>
      <p:sp>
        <p:nvSpPr>
          <p:cNvPr id="11" name="TextBox 10">
            <a:extLst>
              <a:ext uri="{FF2B5EF4-FFF2-40B4-BE49-F238E27FC236}">
                <a16:creationId xmlns:a16="http://schemas.microsoft.com/office/drawing/2014/main" id="{0489EAF9-0248-BA89-FA11-989B32CD0C55}"/>
              </a:ext>
            </a:extLst>
          </p:cNvPr>
          <p:cNvSpPr txBox="1"/>
          <p:nvPr/>
        </p:nvSpPr>
        <p:spPr>
          <a:xfrm>
            <a:off x="157811" y="1468161"/>
            <a:ext cx="10178885" cy="1104277"/>
          </a:xfrm>
          <a:prstGeom prst="rect">
            <a:avLst/>
          </a:prstGeom>
          <a:noFill/>
        </p:spPr>
        <p:txBody>
          <a:bodyPr wrap="square">
            <a:spAutoFit/>
          </a:bodyPr>
          <a:lstStyle/>
          <a:p>
            <a:endParaRPr lang="en-US" sz="1488" kern="0" dirty="0">
              <a:latin typeface="David" panose="020E0502060401010101" pitchFamily="34" charset="-79"/>
              <a:ea typeface="Times New Roman" panose="02020603050405020304" pitchFamily="18" charset="0"/>
            </a:endParaRPr>
          </a:p>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Field Programmable Gate Array (FPGA) is a type of digital integrated circuit chip that provides reconfigurable parallel processing capability (VHDL). </a:t>
            </a:r>
          </a:p>
          <a:p>
            <a:pPr marL="236237" indent="-236237">
              <a:buFont typeface="Arial" panose="020B0604020202020204" pitchFamily="34" charset="0"/>
              <a:buChar char="•"/>
            </a:pPr>
            <a:endParaRPr lang="en-IL" sz="1488" dirty="0"/>
          </a:p>
        </p:txBody>
      </p:sp>
      <p:sp>
        <p:nvSpPr>
          <p:cNvPr id="13" name="TextBox 12">
            <a:extLst>
              <a:ext uri="{FF2B5EF4-FFF2-40B4-BE49-F238E27FC236}">
                <a16:creationId xmlns:a16="http://schemas.microsoft.com/office/drawing/2014/main" id="{180328E3-8DE4-AD8E-0036-9B7AED17CBE7}"/>
              </a:ext>
            </a:extLst>
          </p:cNvPr>
          <p:cNvSpPr txBox="1"/>
          <p:nvPr/>
        </p:nvSpPr>
        <p:spPr>
          <a:xfrm>
            <a:off x="157811" y="385948"/>
            <a:ext cx="1332892" cy="663643"/>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anose="02000000000000000000" pitchFamily="2" charset="0"/>
                <a:ea typeface="Roboto" panose="02000000000000000000" pitchFamily="2" charset="0"/>
                <a:cs typeface="Roboto" panose="02000000000000000000" pitchFamily="2" charset="0"/>
              </a:rPr>
              <a:t>FPGA</a:t>
            </a:r>
            <a:endParaRPr lang="en-IL" sz="2700" b="1" kern="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926619237"/>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356978" y="434360"/>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Table of Contents</a:t>
            </a:r>
            <a:endParaRPr lang="en-IL" sz="2700" b="1" kern="0" dirty="0">
              <a:solidFill>
                <a:schemeClr val="bg1"/>
              </a:solidFill>
              <a:latin typeface="Roboto" pitchFamily="2" charset="0"/>
            </a:endParaRPr>
          </a:p>
        </p:txBody>
      </p:sp>
      <p:sp>
        <p:nvSpPr>
          <p:cNvPr id="4" name="TextBox 3">
            <a:extLst>
              <a:ext uri="{FF2B5EF4-FFF2-40B4-BE49-F238E27FC236}">
                <a16:creationId xmlns:a16="http://schemas.microsoft.com/office/drawing/2014/main" id="{C353D685-ABE6-C26A-5288-F24200935317}"/>
              </a:ext>
            </a:extLst>
          </p:cNvPr>
          <p:cNvSpPr txBox="1"/>
          <p:nvPr/>
        </p:nvSpPr>
        <p:spPr>
          <a:xfrm>
            <a:off x="884704" y="2016966"/>
            <a:ext cx="4888573" cy="569387"/>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r>
              <a:rPr lang="en-US" dirty="0"/>
              <a:t>Project Description and Requirements </a:t>
            </a:r>
            <a:endParaRPr lang="en-IL" dirty="0"/>
          </a:p>
          <a:p>
            <a:endParaRPr lang="en-US" dirty="0">
              <a:sym typeface="Poppins"/>
            </a:endParaRPr>
          </a:p>
        </p:txBody>
      </p:sp>
      <p:sp>
        <p:nvSpPr>
          <p:cNvPr id="6" name="TextBox 5">
            <a:extLst>
              <a:ext uri="{FF2B5EF4-FFF2-40B4-BE49-F238E27FC236}">
                <a16:creationId xmlns:a16="http://schemas.microsoft.com/office/drawing/2014/main" id="{5225BB84-B39C-0258-E32C-1EE328C222AF}"/>
              </a:ext>
            </a:extLst>
          </p:cNvPr>
          <p:cNvSpPr txBox="1"/>
          <p:nvPr/>
        </p:nvSpPr>
        <p:spPr>
          <a:xfrm>
            <a:off x="884704" y="2537222"/>
            <a:ext cx="2196435" cy="323165"/>
          </a:xfrm>
          <a:prstGeom prst="rect">
            <a:avLst/>
          </a:prstGeom>
          <a:noFill/>
        </p:spPr>
        <p:txBody>
          <a:bodyPr wrap="square" rtlCol="0">
            <a:spAutoFit/>
          </a:bodyPr>
          <a:lstStyle/>
          <a:p>
            <a:r>
              <a:rPr lang="en-US" sz="1500" dirty="0">
                <a:solidFill>
                  <a:srgbClr val="404040"/>
                </a:solidFill>
                <a:latin typeface="Montserrat"/>
                <a:cs typeface="Poppins"/>
                <a:sym typeface="Poppins"/>
                <a:rtl val="0"/>
              </a:rPr>
              <a:t>FPGA</a:t>
            </a:r>
          </a:p>
        </p:txBody>
      </p:sp>
      <p:sp>
        <p:nvSpPr>
          <p:cNvPr id="7" name="TextBox 6">
            <a:extLst>
              <a:ext uri="{FF2B5EF4-FFF2-40B4-BE49-F238E27FC236}">
                <a16:creationId xmlns:a16="http://schemas.microsoft.com/office/drawing/2014/main" id="{3AE25EBD-34DF-A3E0-5882-0C75BEEA09E4}"/>
              </a:ext>
            </a:extLst>
          </p:cNvPr>
          <p:cNvSpPr txBox="1"/>
          <p:nvPr/>
        </p:nvSpPr>
        <p:spPr>
          <a:xfrm>
            <a:off x="884704" y="3057477"/>
            <a:ext cx="5049396" cy="323165"/>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pPr marL="0" lvl="1"/>
            <a:r>
              <a:rPr lang="en-US" sz="1500" dirty="0">
                <a:solidFill>
                  <a:srgbClr val="404040"/>
                </a:solidFill>
                <a:latin typeface="Montserrat"/>
                <a:cs typeface="Poppins"/>
                <a:rtl val="0"/>
              </a:rPr>
              <a:t>General view of system block diagram</a:t>
            </a:r>
            <a:r>
              <a:rPr lang="en-IL" sz="1500" dirty="0">
                <a:solidFill>
                  <a:srgbClr val="404040"/>
                </a:solidFill>
                <a:latin typeface="Montserrat"/>
                <a:cs typeface="Poppins"/>
                <a:rtl val="0"/>
              </a:rPr>
              <a:t> </a:t>
            </a:r>
          </a:p>
        </p:txBody>
      </p:sp>
      <p:sp>
        <p:nvSpPr>
          <p:cNvPr id="8" name="TextBox 7">
            <a:extLst>
              <a:ext uri="{FF2B5EF4-FFF2-40B4-BE49-F238E27FC236}">
                <a16:creationId xmlns:a16="http://schemas.microsoft.com/office/drawing/2014/main" id="{636F261C-FEF5-D6A7-F92A-A5078BD7B390}"/>
              </a:ext>
            </a:extLst>
          </p:cNvPr>
          <p:cNvSpPr txBox="1"/>
          <p:nvPr/>
        </p:nvSpPr>
        <p:spPr>
          <a:xfrm>
            <a:off x="884704" y="3577637"/>
            <a:ext cx="1556836" cy="323165"/>
          </a:xfrm>
          <a:prstGeom prst="rect">
            <a:avLst/>
          </a:prstGeom>
          <a:noFill/>
        </p:spPr>
        <p:txBody>
          <a:bodyPr wrap="square" rtlCol="0">
            <a:spAutoFit/>
          </a:bodyPr>
          <a:lstStyle/>
          <a:p>
            <a:r>
              <a:rPr lang="en-US" sz="1500" dirty="0">
                <a:solidFill>
                  <a:srgbClr val="404040"/>
                </a:solidFill>
                <a:latin typeface="Montserrat"/>
                <a:cs typeface="Poppins"/>
                <a:sym typeface="Poppins"/>
                <a:rtl val="0"/>
              </a:rPr>
              <a:t>Card A</a:t>
            </a:r>
          </a:p>
        </p:txBody>
      </p:sp>
      <p:sp>
        <p:nvSpPr>
          <p:cNvPr id="9" name="TextBox 8">
            <a:extLst>
              <a:ext uri="{FF2B5EF4-FFF2-40B4-BE49-F238E27FC236}">
                <a16:creationId xmlns:a16="http://schemas.microsoft.com/office/drawing/2014/main" id="{8A5B200D-9CB4-11D5-0C69-98DF3B8C3AA4}"/>
              </a:ext>
            </a:extLst>
          </p:cNvPr>
          <p:cNvSpPr txBox="1"/>
          <p:nvPr/>
        </p:nvSpPr>
        <p:spPr>
          <a:xfrm>
            <a:off x="884704" y="4097893"/>
            <a:ext cx="4994533" cy="323165"/>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r>
              <a:rPr lang="en-US" dirty="0"/>
              <a:t>UART Communication</a:t>
            </a:r>
            <a:endParaRPr lang="en-IL" dirty="0"/>
          </a:p>
        </p:txBody>
      </p:sp>
      <p:sp>
        <p:nvSpPr>
          <p:cNvPr id="10" name="TextBox 9">
            <a:extLst>
              <a:ext uri="{FF2B5EF4-FFF2-40B4-BE49-F238E27FC236}">
                <a16:creationId xmlns:a16="http://schemas.microsoft.com/office/drawing/2014/main" id="{FCCE063D-8940-45DB-341F-6CB2C46C1719}"/>
              </a:ext>
            </a:extLst>
          </p:cNvPr>
          <p:cNvSpPr txBox="1"/>
          <p:nvPr/>
        </p:nvSpPr>
        <p:spPr>
          <a:xfrm>
            <a:off x="884703" y="4618053"/>
            <a:ext cx="4939669" cy="323165"/>
          </a:xfrm>
          <a:prstGeom prst="rect">
            <a:avLst/>
          </a:prstGeom>
          <a:noFill/>
        </p:spPr>
        <p:txBody>
          <a:bodyPr wrap="square" rtlCol="0">
            <a:spAutoFit/>
          </a:bodyPr>
          <a:lstStyle/>
          <a:p>
            <a:r>
              <a:rPr lang="en-US" sz="1500" dirty="0">
                <a:solidFill>
                  <a:srgbClr val="404040"/>
                </a:solidFill>
                <a:latin typeface="Montserrat"/>
                <a:cs typeface="Poppins"/>
                <a:sym typeface="Poppins"/>
                <a:rtl val="0"/>
              </a:rPr>
              <a:t>RAM</a:t>
            </a:r>
          </a:p>
        </p:txBody>
      </p:sp>
      <p:sp>
        <p:nvSpPr>
          <p:cNvPr id="11" name="TextBox 10">
            <a:extLst>
              <a:ext uri="{FF2B5EF4-FFF2-40B4-BE49-F238E27FC236}">
                <a16:creationId xmlns:a16="http://schemas.microsoft.com/office/drawing/2014/main" id="{8D5C0F9A-F4F4-FDBF-45AE-EE7281FE5599}"/>
              </a:ext>
            </a:extLst>
          </p:cNvPr>
          <p:cNvSpPr txBox="1"/>
          <p:nvPr/>
        </p:nvSpPr>
        <p:spPr>
          <a:xfrm>
            <a:off x="884704" y="5140214"/>
            <a:ext cx="4994533" cy="323165"/>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r>
              <a:rPr lang="en-US"/>
              <a:t>Biphase</a:t>
            </a:r>
            <a:r>
              <a:rPr lang="en-US" dirty="0"/>
              <a:t> Generator</a:t>
            </a:r>
            <a:endParaRPr lang="en-IL" dirty="0"/>
          </a:p>
        </p:txBody>
      </p:sp>
      <p:sp>
        <p:nvSpPr>
          <p:cNvPr id="12" name="TextBox 11">
            <a:extLst>
              <a:ext uri="{FF2B5EF4-FFF2-40B4-BE49-F238E27FC236}">
                <a16:creationId xmlns:a16="http://schemas.microsoft.com/office/drawing/2014/main" id="{69BA5113-D1BF-A077-8DC7-4D2DD611D5D1}"/>
              </a:ext>
            </a:extLst>
          </p:cNvPr>
          <p:cNvSpPr txBox="1"/>
          <p:nvPr/>
        </p:nvSpPr>
        <p:spPr>
          <a:xfrm>
            <a:off x="884704" y="5660374"/>
            <a:ext cx="2085827" cy="323165"/>
          </a:xfrm>
          <a:prstGeom prst="rect">
            <a:avLst/>
          </a:prstGeom>
          <a:noFill/>
        </p:spPr>
        <p:txBody>
          <a:bodyPr wrap="square" rtlCol="0">
            <a:spAutoFit/>
          </a:bodyPr>
          <a:lstStyle/>
          <a:p>
            <a:r>
              <a:rPr lang="en-US" sz="1500" dirty="0">
                <a:solidFill>
                  <a:srgbClr val="404040"/>
                </a:solidFill>
                <a:latin typeface="Montserrat"/>
                <a:cs typeface="Poppins"/>
                <a:sym typeface="Poppins"/>
                <a:rtl val="0"/>
              </a:rPr>
              <a:t>Card B</a:t>
            </a:r>
          </a:p>
        </p:txBody>
      </p:sp>
      <p:sp>
        <p:nvSpPr>
          <p:cNvPr id="13" name="TextBox 12">
            <a:extLst>
              <a:ext uri="{FF2B5EF4-FFF2-40B4-BE49-F238E27FC236}">
                <a16:creationId xmlns:a16="http://schemas.microsoft.com/office/drawing/2014/main" id="{FDE913A1-2680-AB10-0DF5-9B264D3893DF}"/>
              </a:ext>
            </a:extLst>
          </p:cNvPr>
          <p:cNvSpPr txBox="1"/>
          <p:nvPr/>
        </p:nvSpPr>
        <p:spPr>
          <a:xfrm>
            <a:off x="547612" y="2021730"/>
            <a:ext cx="378630"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01</a:t>
            </a:r>
          </a:p>
        </p:txBody>
      </p:sp>
      <p:sp>
        <p:nvSpPr>
          <p:cNvPr id="15" name="Freeform: Shape 57">
            <a:extLst>
              <a:ext uri="{FF2B5EF4-FFF2-40B4-BE49-F238E27FC236}">
                <a16:creationId xmlns:a16="http://schemas.microsoft.com/office/drawing/2014/main" id="{41025656-4D1C-02E8-D6AC-5EA50D071055}"/>
              </a:ext>
            </a:extLst>
          </p:cNvPr>
          <p:cNvSpPr/>
          <p:nvPr/>
        </p:nvSpPr>
        <p:spPr>
          <a:xfrm>
            <a:off x="607579" y="2337556"/>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16" name="TextBox 15">
            <a:extLst>
              <a:ext uri="{FF2B5EF4-FFF2-40B4-BE49-F238E27FC236}">
                <a16:creationId xmlns:a16="http://schemas.microsoft.com/office/drawing/2014/main" id="{C2322BC4-4769-5C46-CB57-E877C8EC14AF}"/>
              </a:ext>
            </a:extLst>
          </p:cNvPr>
          <p:cNvSpPr txBox="1"/>
          <p:nvPr/>
        </p:nvSpPr>
        <p:spPr>
          <a:xfrm>
            <a:off x="528376" y="2541986"/>
            <a:ext cx="417102"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02</a:t>
            </a:r>
          </a:p>
        </p:txBody>
      </p:sp>
      <p:sp>
        <p:nvSpPr>
          <p:cNvPr id="18" name="Freeform: Shape 61">
            <a:extLst>
              <a:ext uri="{FF2B5EF4-FFF2-40B4-BE49-F238E27FC236}">
                <a16:creationId xmlns:a16="http://schemas.microsoft.com/office/drawing/2014/main" id="{6A29BCD5-A0D7-2822-E95A-2C25967C9878}"/>
              </a:ext>
            </a:extLst>
          </p:cNvPr>
          <p:cNvSpPr/>
          <p:nvPr/>
        </p:nvSpPr>
        <p:spPr>
          <a:xfrm>
            <a:off x="607579" y="2859621"/>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19" name="TextBox 18">
            <a:extLst>
              <a:ext uri="{FF2B5EF4-FFF2-40B4-BE49-F238E27FC236}">
                <a16:creationId xmlns:a16="http://schemas.microsoft.com/office/drawing/2014/main" id="{D2AAAF45-E831-5983-9C7F-882A6F80E29C}"/>
              </a:ext>
            </a:extLst>
          </p:cNvPr>
          <p:cNvSpPr txBox="1"/>
          <p:nvPr/>
        </p:nvSpPr>
        <p:spPr>
          <a:xfrm>
            <a:off x="529178" y="3062241"/>
            <a:ext cx="415498"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03</a:t>
            </a:r>
          </a:p>
        </p:txBody>
      </p:sp>
      <p:sp>
        <p:nvSpPr>
          <p:cNvPr id="21" name="Freeform: Shape 65">
            <a:extLst>
              <a:ext uri="{FF2B5EF4-FFF2-40B4-BE49-F238E27FC236}">
                <a16:creationId xmlns:a16="http://schemas.microsoft.com/office/drawing/2014/main" id="{1C22CA40-83BC-D486-D56D-3F53C697A7F9}"/>
              </a:ext>
            </a:extLst>
          </p:cNvPr>
          <p:cNvSpPr/>
          <p:nvPr/>
        </p:nvSpPr>
        <p:spPr>
          <a:xfrm>
            <a:off x="607579" y="3381782"/>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2" name="TextBox 21">
            <a:extLst>
              <a:ext uri="{FF2B5EF4-FFF2-40B4-BE49-F238E27FC236}">
                <a16:creationId xmlns:a16="http://schemas.microsoft.com/office/drawing/2014/main" id="{C7044873-1960-E2A7-79D5-8CC44FF1BDB0}"/>
              </a:ext>
            </a:extLst>
          </p:cNvPr>
          <p:cNvSpPr txBox="1"/>
          <p:nvPr/>
        </p:nvSpPr>
        <p:spPr>
          <a:xfrm>
            <a:off x="524369" y="3582401"/>
            <a:ext cx="425116"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04</a:t>
            </a:r>
          </a:p>
        </p:txBody>
      </p:sp>
      <p:sp>
        <p:nvSpPr>
          <p:cNvPr id="24" name="Freeform: Shape 69">
            <a:extLst>
              <a:ext uri="{FF2B5EF4-FFF2-40B4-BE49-F238E27FC236}">
                <a16:creationId xmlns:a16="http://schemas.microsoft.com/office/drawing/2014/main" id="{E7B9B11C-963E-6791-DD08-66525A198F03}"/>
              </a:ext>
            </a:extLst>
          </p:cNvPr>
          <p:cNvSpPr/>
          <p:nvPr/>
        </p:nvSpPr>
        <p:spPr>
          <a:xfrm>
            <a:off x="607579" y="3903847"/>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5" name="TextBox 24">
            <a:extLst>
              <a:ext uri="{FF2B5EF4-FFF2-40B4-BE49-F238E27FC236}">
                <a16:creationId xmlns:a16="http://schemas.microsoft.com/office/drawing/2014/main" id="{491CDBDF-527E-F7BC-325B-3216431B300D}"/>
              </a:ext>
            </a:extLst>
          </p:cNvPr>
          <p:cNvSpPr txBox="1"/>
          <p:nvPr/>
        </p:nvSpPr>
        <p:spPr>
          <a:xfrm>
            <a:off x="529178" y="4102657"/>
            <a:ext cx="415498"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05</a:t>
            </a:r>
          </a:p>
        </p:txBody>
      </p:sp>
      <p:sp>
        <p:nvSpPr>
          <p:cNvPr id="27" name="Freeform: Shape 73">
            <a:extLst>
              <a:ext uri="{FF2B5EF4-FFF2-40B4-BE49-F238E27FC236}">
                <a16:creationId xmlns:a16="http://schemas.microsoft.com/office/drawing/2014/main" id="{C33DABF2-831F-2074-89DD-E4B57737130D}"/>
              </a:ext>
            </a:extLst>
          </p:cNvPr>
          <p:cNvSpPr/>
          <p:nvPr/>
        </p:nvSpPr>
        <p:spPr>
          <a:xfrm>
            <a:off x="607579" y="4426008"/>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8" name="TextBox 27">
            <a:extLst>
              <a:ext uri="{FF2B5EF4-FFF2-40B4-BE49-F238E27FC236}">
                <a16:creationId xmlns:a16="http://schemas.microsoft.com/office/drawing/2014/main" id="{C2FB0DE0-C1E2-7D96-9B78-DF3709FA4F70}"/>
              </a:ext>
            </a:extLst>
          </p:cNvPr>
          <p:cNvSpPr txBox="1"/>
          <p:nvPr/>
        </p:nvSpPr>
        <p:spPr>
          <a:xfrm>
            <a:off x="525170" y="4622817"/>
            <a:ext cx="423514"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06</a:t>
            </a:r>
          </a:p>
        </p:txBody>
      </p:sp>
      <p:sp>
        <p:nvSpPr>
          <p:cNvPr id="30" name="Freeform: Shape 77">
            <a:extLst>
              <a:ext uri="{FF2B5EF4-FFF2-40B4-BE49-F238E27FC236}">
                <a16:creationId xmlns:a16="http://schemas.microsoft.com/office/drawing/2014/main" id="{04176E04-9006-C8CA-B3C8-173B8626B288}"/>
              </a:ext>
            </a:extLst>
          </p:cNvPr>
          <p:cNvSpPr/>
          <p:nvPr/>
        </p:nvSpPr>
        <p:spPr>
          <a:xfrm>
            <a:off x="607579" y="4948073"/>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31" name="TextBox 30">
            <a:extLst>
              <a:ext uri="{FF2B5EF4-FFF2-40B4-BE49-F238E27FC236}">
                <a16:creationId xmlns:a16="http://schemas.microsoft.com/office/drawing/2014/main" id="{87D445E5-FAC4-AD60-830F-01291789A98B}"/>
              </a:ext>
            </a:extLst>
          </p:cNvPr>
          <p:cNvSpPr txBox="1"/>
          <p:nvPr/>
        </p:nvSpPr>
        <p:spPr>
          <a:xfrm>
            <a:off x="530781" y="5144978"/>
            <a:ext cx="412292"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07</a:t>
            </a:r>
          </a:p>
        </p:txBody>
      </p:sp>
      <p:sp>
        <p:nvSpPr>
          <p:cNvPr id="33" name="Freeform: Shape 81">
            <a:extLst>
              <a:ext uri="{FF2B5EF4-FFF2-40B4-BE49-F238E27FC236}">
                <a16:creationId xmlns:a16="http://schemas.microsoft.com/office/drawing/2014/main" id="{CC8074F5-4021-2981-8432-4A7F703603C4}"/>
              </a:ext>
            </a:extLst>
          </p:cNvPr>
          <p:cNvSpPr/>
          <p:nvPr/>
        </p:nvSpPr>
        <p:spPr>
          <a:xfrm>
            <a:off x="607579" y="5468328"/>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34" name="TextBox 33">
            <a:extLst>
              <a:ext uri="{FF2B5EF4-FFF2-40B4-BE49-F238E27FC236}">
                <a16:creationId xmlns:a16="http://schemas.microsoft.com/office/drawing/2014/main" id="{5CCDBF17-245A-9209-2115-D6A71C3BF330}"/>
              </a:ext>
            </a:extLst>
          </p:cNvPr>
          <p:cNvSpPr txBox="1"/>
          <p:nvPr/>
        </p:nvSpPr>
        <p:spPr>
          <a:xfrm>
            <a:off x="523567" y="5665138"/>
            <a:ext cx="426720" cy="311624"/>
          </a:xfrm>
          <a:prstGeom prst="rect">
            <a:avLst/>
          </a:prstGeom>
          <a:noFill/>
        </p:spPr>
        <p:txBody>
          <a:bodyPr wrap="square" rtlCol="0">
            <a:spAutoFit/>
          </a:bodyPr>
          <a:lstStyle/>
          <a:p>
            <a:pPr algn="ctr"/>
            <a:r>
              <a:rPr lang="en-US" sz="1425">
                <a:solidFill>
                  <a:schemeClr val="accent5">
                    <a:lumMod val="75000"/>
                  </a:schemeClr>
                </a:solidFill>
                <a:latin typeface="Montserrat"/>
                <a:cs typeface="Poppins"/>
                <a:sym typeface="Poppins"/>
                <a:rtl val="0"/>
              </a:rPr>
              <a:t>08</a:t>
            </a:r>
          </a:p>
        </p:txBody>
      </p:sp>
      <p:sp>
        <p:nvSpPr>
          <p:cNvPr id="36" name="Freeform: Shape 85">
            <a:extLst>
              <a:ext uri="{FF2B5EF4-FFF2-40B4-BE49-F238E27FC236}">
                <a16:creationId xmlns:a16="http://schemas.microsoft.com/office/drawing/2014/main" id="{97330060-AF9D-6601-E0C7-36D34EC9A038}"/>
              </a:ext>
            </a:extLst>
          </p:cNvPr>
          <p:cNvSpPr/>
          <p:nvPr/>
        </p:nvSpPr>
        <p:spPr>
          <a:xfrm>
            <a:off x="607579" y="5990394"/>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Tree>
    <p:extLst>
      <p:ext uri="{BB962C8B-B14F-4D97-AF65-F5344CB8AC3E}">
        <p14:creationId xmlns:p14="http://schemas.microsoft.com/office/powerpoint/2010/main" val="15414381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33333"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2" presetClass="entr" presetSubtype="8" decel="33333" fill="hold" grpId="0"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750" fill="hold"/>
                                        <p:tgtEl>
                                          <p:spTgt spid="6"/>
                                        </p:tgtEl>
                                        <p:attrNameLst>
                                          <p:attrName>ppt_x</p:attrName>
                                        </p:attrNameLst>
                                      </p:cBhvr>
                                      <p:tavLst>
                                        <p:tav tm="0">
                                          <p:val>
                                            <p:strVal val="0-#ppt_w/2"/>
                                          </p:val>
                                        </p:tav>
                                        <p:tav tm="100000">
                                          <p:val>
                                            <p:strVal val="#ppt_x"/>
                                          </p:val>
                                        </p:tav>
                                      </p:tavLst>
                                    </p:anim>
                                    <p:anim calcmode="lin" valueType="num">
                                      <p:cBhvr additive="base">
                                        <p:cTn id="18" dur="750" fill="hold"/>
                                        <p:tgtEl>
                                          <p:spTgt spid="6"/>
                                        </p:tgtEl>
                                        <p:attrNameLst>
                                          <p:attrName>ppt_y</p:attrName>
                                        </p:attrNameLst>
                                      </p:cBhvr>
                                      <p:tavLst>
                                        <p:tav tm="0">
                                          <p:val>
                                            <p:strVal val="#ppt_y"/>
                                          </p:val>
                                        </p:tav>
                                        <p:tav tm="100000">
                                          <p:val>
                                            <p:strVal val="#ppt_y"/>
                                          </p:val>
                                        </p:tav>
                                      </p:tavLst>
                                    </p:anim>
                                  </p:childTnLst>
                                </p:cTn>
                              </p:par>
                              <p:par>
                                <p:cTn id="19" presetID="22" presetClass="entr" presetSubtype="8" fill="hold" grpId="0" nodeType="withEffect">
                                  <p:stCondLst>
                                    <p:cond delay="500"/>
                                  </p:stCondLst>
                                  <p:childTnLst>
                                    <p:set>
                                      <p:cBhvr>
                                        <p:cTn id="20" dur="1" fill="hold">
                                          <p:stCondLst>
                                            <p:cond delay="0"/>
                                          </p:stCondLst>
                                        </p:cTn>
                                        <p:tgtEl>
                                          <p:spTgt spid="18"/>
                                        </p:tgtEl>
                                        <p:attrNameLst>
                                          <p:attrName>style.visibility</p:attrName>
                                        </p:attrNameLst>
                                      </p:cBhvr>
                                      <p:to>
                                        <p:strVal val="visible"/>
                                      </p:to>
                                    </p:set>
                                    <p:animEffect transition="in" filter="wipe(left)">
                                      <p:cBhvr>
                                        <p:cTn id="21" dur="500"/>
                                        <p:tgtEl>
                                          <p:spTgt spid="18"/>
                                        </p:tgtEl>
                                      </p:cBhvr>
                                    </p:animEffect>
                                  </p:childTnLst>
                                </p:cTn>
                              </p:par>
                              <p:par>
                                <p:cTn id="22" presetID="10" presetClass="entr" presetSubtype="0" fill="hold" grpId="0" nodeType="withEffect">
                                  <p:stCondLst>
                                    <p:cond delay="75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2" presetClass="entr" presetSubtype="8" decel="33333" fill="hold" grpId="0" nodeType="withEffect">
                                  <p:stCondLst>
                                    <p:cond delay="25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750" fill="hold"/>
                                        <p:tgtEl>
                                          <p:spTgt spid="7"/>
                                        </p:tgtEl>
                                        <p:attrNameLst>
                                          <p:attrName>ppt_x</p:attrName>
                                        </p:attrNameLst>
                                      </p:cBhvr>
                                      <p:tavLst>
                                        <p:tav tm="0">
                                          <p:val>
                                            <p:strVal val="0-#ppt_w/2"/>
                                          </p:val>
                                        </p:tav>
                                        <p:tav tm="100000">
                                          <p:val>
                                            <p:strVal val="#ppt_x"/>
                                          </p:val>
                                        </p:tav>
                                      </p:tavLst>
                                    </p:anim>
                                    <p:anim calcmode="lin" valueType="num">
                                      <p:cBhvr additive="base">
                                        <p:cTn id="28" dur="750" fill="hold"/>
                                        <p:tgtEl>
                                          <p:spTgt spid="7"/>
                                        </p:tgtEl>
                                        <p:attrNameLst>
                                          <p:attrName>ppt_y</p:attrName>
                                        </p:attrNameLst>
                                      </p:cBhvr>
                                      <p:tavLst>
                                        <p:tav tm="0">
                                          <p:val>
                                            <p:strVal val="#ppt_y"/>
                                          </p:val>
                                        </p:tav>
                                        <p:tav tm="100000">
                                          <p:val>
                                            <p:strVal val="#ppt_y"/>
                                          </p:val>
                                        </p:tav>
                                      </p:tavLst>
                                    </p:anim>
                                  </p:childTnLst>
                                </p:cTn>
                              </p:par>
                              <p:par>
                                <p:cTn id="29" presetID="22" presetClass="entr" presetSubtype="8" fill="hold" grpId="0" nodeType="withEffect">
                                  <p:stCondLst>
                                    <p:cond delay="500"/>
                                  </p:stCondLst>
                                  <p:childTnLst>
                                    <p:set>
                                      <p:cBhvr>
                                        <p:cTn id="30" dur="1" fill="hold">
                                          <p:stCondLst>
                                            <p:cond delay="0"/>
                                          </p:stCondLst>
                                        </p:cTn>
                                        <p:tgtEl>
                                          <p:spTgt spid="21"/>
                                        </p:tgtEl>
                                        <p:attrNameLst>
                                          <p:attrName>style.visibility</p:attrName>
                                        </p:attrNameLst>
                                      </p:cBhvr>
                                      <p:to>
                                        <p:strVal val="visible"/>
                                      </p:to>
                                    </p:set>
                                    <p:animEffect transition="in" filter="wipe(left)">
                                      <p:cBhvr>
                                        <p:cTn id="31" dur="500"/>
                                        <p:tgtEl>
                                          <p:spTgt spid="21"/>
                                        </p:tgtEl>
                                      </p:cBhvr>
                                    </p:animEffect>
                                  </p:childTnLst>
                                </p:cTn>
                              </p:par>
                              <p:par>
                                <p:cTn id="32" presetID="10" presetClass="entr" presetSubtype="0" fill="hold" grpId="0" nodeType="withEffect">
                                  <p:stCondLst>
                                    <p:cond delay="75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2" presetClass="entr" presetSubtype="8" decel="33333" fill="hold" grpId="0" nodeType="withEffect">
                                  <p:stCondLst>
                                    <p:cond delay="25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750" fill="hold"/>
                                        <p:tgtEl>
                                          <p:spTgt spid="8"/>
                                        </p:tgtEl>
                                        <p:attrNameLst>
                                          <p:attrName>ppt_x</p:attrName>
                                        </p:attrNameLst>
                                      </p:cBhvr>
                                      <p:tavLst>
                                        <p:tav tm="0">
                                          <p:val>
                                            <p:strVal val="0-#ppt_w/2"/>
                                          </p:val>
                                        </p:tav>
                                        <p:tav tm="100000">
                                          <p:val>
                                            <p:strVal val="#ppt_x"/>
                                          </p:val>
                                        </p:tav>
                                      </p:tavLst>
                                    </p:anim>
                                    <p:anim calcmode="lin" valueType="num">
                                      <p:cBhvr additive="base">
                                        <p:cTn id="38" dur="750" fill="hold"/>
                                        <p:tgtEl>
                                          <p:spTgt spid="8"/>
                                        </p:tgtEl>
                                        <p:attrNameLst>
                                          <p:attrName>ppt_y</p:attrName>
                                        </p:attrNameLst>
                                      </p:cBhvr>
                                      <p:tavLst>
                                        <p:tav tm="0">
                                          <p:val>
                                            <p:strVal val="#ppt_y"/>
                                          </p:val>
                                        </p:tav>
                                        <p:tav tm="100000">
                                          <p:val>
                                            <p:strVal val="#ppt_y"/>
                                          </p:val>
                                        </p:tav>
                                      </p:tavLst>
                                    </p:anim>
                                  </p:childTnLst>
                                </p:cTn>
                              </p:par>
                              <p:par>
                                <p:cTn id="39" presetID="22" presetClass="entr" presetSubtype="8" fill="hold" grpId="0" nodeType="withEffect">
                                  <p:stCondLst>
                                    <p:cond delay="500"/>
                                  </p:stCondLst>
                                  <p:childTnLst>
                                    <p:set>
                                      <p:cBhvr>
                                        <p:cTn id="40" dur="1" fill="hold">
                                          <p:stCondLst>
                                            <p:cond delay="0"/>
                                          </p:stCondLst>
                                        </p:cTn>
                                        <p:tgtEl>
                                          <p:spTgt spid="24"/>
                                        </p:tgtEl>
                                        <p:attrNameLst>
                                          <p:attrName>style.visibility</p:attrName>
                                        </p:attrNameLst>
                                      </p:cBhvr>
                                      <p:to>
                                        <p:strVal val="visible"/>
                                      </p:to>
                                    </p:set>
                                    <p:animEffect transition="in" filter="wipe(left)">
                                      <p:cBhvr>
                                        <p:cTn id="41" dur="500"/>
                                        <p:tgtEl>
                                          <p:spTgt spid="24"/>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2" presetClass="entr" presetSubtype="8" decel="33333" fill="hold" grpId="0" nodeType="withEffect">
                                  <p:stCondLst>
                                    <p:cond delay="250"/>
                                  </p:stCondLst>
                                  <p:childTnLst>
                                    <p:set>
                                      <p:cBhvr>
                                        <p:cTn id="46" dur="1" fill="hold">
                                          <p:stCondLst>
                                            <p:cond delay="0"/>
                                          </p:stCondLst>
                                        </p:cTn>
                                        <p:tgtEl>
                                          <p:spTgt spid="9"/>
                                        </p:tgtEl>
                                        <p:attrNameLst>
                                          <p:attrName>style.visibility</p:attrName>
                                        </p:attrNameLst>
                                      </p:cBhvr>
                                      <p:to>
                                        <p:strVal val="visible"/>
                                      </p:to>
                                    </p:set>
                                    <p:anim calcmode="lin" valueType="num">
                                      <p:cBhvr additive="base">
                                        <p:cTn id="47" dur="750" fill="hold"/>
                                        <p:tgtEl>
                                          <p:spTgt spid="9"/>
                                        </p:tgtEl>
                                        <p:attrNameLst>
                                          <p:attrName>ppt_x</p:attrName>
                                        </p:attrNameLst>
                                      </p:cBhvr>
                                      <p:tavLst>
                                        <p:tav tm="0">
                                          <p:val>
                                            <p:strVal val="0-#ppt_w/2"/>
                                          </p:val>
                                        </p:tav>
                                        <p:tav tm="100000">
                                          <p:val>
                                            <p:strVal val="#ppt_x"/>
                                          </p:val>
                                        </p:tav>
                                      </p:tavLst>
                                    </p:anim>
                                    <p:anim calcmode="lin" valueType="num">
                                      <p:cBhvr additive="base">
                                        <p:cTn id="48" dur="750" fill="hold"/>
                                        <p:tgtEl>
                                          <p:spTgt spid="9"/>
                                        </p:tgtEl>
                                        <p:attrNameLst>
                                          <p:attrName>ppt_y</p:attrName>
                                        </p:attrNameLst>
                                      </p:cBhvr>
                                      <p:tavLst>
                                        <p:tav tm="0">
                                          <p:val>
                                            <p:strVal val="#ppt_y"/>
                                          </p:val>
                                        </p:tav>
                                        <p:tav tm="100000">
                                          <p:val>
                                            <p:strVal val="#ppt_y"/>
                                          </p:val>
                                        </p:tav>
                                      </p:tavLst>
                                    </p:anim>
                                  </p:childTnLst>
                                </p:cTn>
                              </p:par>
                              <p:par>
                                <p:cTn id="49" presetID="22" presetClass="entr" presetSubtype="8" fill="hold" grpId="0" nodeType="withEffect">
                                  <p:stCondLst>
                                    <p:cond delay="500"/>
                                  </p:stCondLst>
                                  <p:childTnLst>
                                    <p:set>
                                      <p:cBhvr>
                                        <p:cTn id="50" dur="1" fill="hold">
                                          <p:stCondLst>
                                            <p:cond delay="0"/>
                                          </p:stCondLst>
                                        </p:cTn>
                                        <p:tgtEl>
                                          <p:spTgt spid="27"/>
                                        </p:tgtEl>
                                        <p:attrNameLst>
                                          <p:attrName>style.visibility</p:attrName>
                                        </p:attrNameLst>
                                      </p:cBhvr>
                                      <p:to>
                                        <p:strVal val="visible"/>
                                      </p:to>
                                    </p:set>
                                    <p:animEffect transition="in" filter="wipe(left)">
                                      <p:cBhvr>
                                        <p:cTn id="51" dur="500"/>
                                        <p:tgtEl>
                                          <p:spTgt spid="27"/>
                                        </p:tgtEl>
                                      </p:cBhvr>
                                    </p:animEffect>
                                  </p:childTnLst>
                                </p:cTn>
                              </p:par>
                              <p:par>
                                <p:cTn id="52" presetID="10" presetClass="entr" presetSubtype="0" fill="hold" grpId="0" nodeType="withEffect">
                                  <p:stCondLst>
                                    <p:cond delay="75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2" presetClass="entr" presetSubtype="8" decel="33333" fill="hold" grpId="0" nodeType="withEffect">
                                  <p:stCondLst>
                                    <p:cond delay="25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0-#ppt_w/2"/>
                                          </p:val>
                                        </p:tav>
                                        <p:tav tm="100000">
                                          <p:val>
                                            <p:strVal val="#ppt_x"/>
                                          </p:val>
                                        </p:tav>
                                      </p:tavLst>
                                    </p:anim>
                                    <p:anim calcmode="lin" valueType="num">
                                      <p:cBhvr additive="base">
                                        <p:cTn id="58" dur="750" fill="hold"/>
                                        <p:tgtEl>
                                          <p:spTgt spid="10"/>
                                        </p:tgtEl>
                                        <p:attrNameLst>
                                          <p:attrName>ppt_y</p:attrName>
                                        </p:attrNameLst>
                                      </p:cBhvr>
                                      <p:tavLst>
                                        <p:tav tm="0">
                                          <p:val>
                                            <p:strVal val="#ppt_y"/>
                                          </p:val>
                                        </p:tav>
                                        <p:tav tm="100000">
                                          <p:val>
                                            <p:strVal val="#ppt_y"/>
                                          </p:val>
                                        </p:tav>
                                      </p:tavLst>
                                    </p:anim>
                                  </p:childTnLst>
                                </p:cTn>
                              </p:par>
                              <p:par>
                                <p:cTn id="59" presetID="22" presetClass="entr" presetSubtype="8" fill="hold" grpId="0" nodeType="withEffect">
                                  <p:stCondLst>
                                    <p:cond delay="500"/>
                                  </p:stCondLst>
                                  <p:childTnLst>
                                    <p:set>
                                      <p:cBhvr>
                                        <p:cTn id="60" dur="1" fill="hold">
                                          <p:stCondLst>
                                            <p:cond delay="0"/>
                                          </p:stCondLst>
                                        </p:cTn>
                                        <p:tgtEl>
                                          <p:spTgt spid="30"/>
                                        </p:tgtEl>
                                        <p:attrNameLst>
                                          <p:attrName>style.visibility</p:attrName>
                                        </p:attrNameLst>
                                      </p:cBhvr>
                                      <p:to>
                                        <p:strVal val="visible"/>
                                      </p:to>
                                    </p:set>
                                    <p:animEffect transition="in" filter="wipe(left)">
                                      <p:cBhvr>
                                        <p:cTn id="61" dur="500"/>
                                        <p:tgtEl>
                                          <p:spTgt spid="30"/>
                                        </p:tgtEl>
                                      </p:cBhvr>
                                    </p:animEffect>
                                  </p:childTnLst>
                                </p:cTn>
                              </p:par>
                              <p:par>
                                <p:cTn id="62" presetID="10" presetClass="entr" presetSubtype="0" fill="hold" grpId="0" nodeType="withEffect">
                                  <p:stCondLst>
                                    <p:cond delay="750"/>
                                  </p:stCondLst>
                                  <p:childTnLst>
                                    <p:set>
                                      <p:cBhvr>
                                        <p:cTn id="63" dur="1" fill="hold">
                                          <p:stCondLst>
                                            <p:cond delay="0"/>
                                          </p:stCondLst>
                                        </p:cTn>
                                        <p:tgtEl>
                                          <p:spTgt spid="28"/>
                                        </p:tgtEl>
                                        <p:attrNameLst>
                                          <p:attrName>style.visibility</p:attrName>
                                        </p:attrNameLst>
                                      </p:cBhvr>
                                      <p:to>
                                        <p:strVal val="visible"/>
                                      </p:to>
                                    </p:set>
                                    <p:animEffect transition="in" filter="fade">
                                      <p:cBhvr>
                                        <p:cTn id="64" dur="500"/>
                                        <p:tgtEl>
                                          <p:spTgt spid="28"/>
                                        </p:tgtEl>
                                      </p:cBhvr>
                                    </p:animEffect>
                                  </p:childTnLst>
                                </p:cTn>
                              </p:par>
                              <p:par>
                                <p:cTn id="65" presetID="2" presetClass="entr" presetSubtype="8" decel="33333" fill="hold" grpId="0" nodeType="withEffect">
                                  <p:stCondLst>
                                    <p:cond delay="250"/>
                                  </p:stCondLst>
                                  <p:childTnLst>
                                    <p:set>
                                      <p:cBhvr>
                                        <p:cTn id="66" dur="1" fill="hold">
                                          <p:stCondLst>
                                            <p:cond delay="0"/>
                                          </p:stCondLst>
                                        </p:cTn>
                                        <p:tgtEl>
                                          <p:spTgt spid="11"/>
                                        </p:tgtEl>
                                        <p:attrNameLst>
                                          <p:attrName>style.visibility</p:attrName>
                                        </p:attrNameLst>
                                      </p:cBhvr>
                                      <p:to>
                                        <p:strVal val="visible"/>
                                      </p:to>
                                    </p:set>
                                    <p:anim calcmode="lin" valueType="num">
                                      <p:cBhvr additive="base">
                                        <p:cTn id="67" dur="750" fill="hold"/>
                                        <p:tgtEl>
                                          <p:spTgt spid="11"/>
                                        </p:tgtEl>
                                        <p:attrNameLst>
                                          <p:attrName>ppt_x</p:attrName>
                                        </p:attrNameLst>
                                      </p:cBhvr>
                                      <p:tavLst>
                                        <p:tav tm="0">
                                          <p:val>
                                            <p:strVal val="0-#ppt_w/2"/>
                                          </p:val>
                                        </p:tav>
                                        <p:tav tm="100000">
                                          <p:val>
                                            <p:strVal val="#ppt_x"/>
                                          </p:val>
                                        </p:tav>
                                      </p:tavLst>
                                    </p:anim>
                                    <p:anim calcmode="lin" valueType="num">
                                      <p:cBhvr additive="base">
                                        <p:cTn id="68" dur="750" fill="hold"/>
                                        <p:tgtEl>
                                          <p:spTgt spid="11"/>
                                        </p:tgtEl>
                                        <p:attrNameLst>
                                          <p:attrName>ppt_y</p:attrName>
                                        </p:attrNameLst>
                                      </p:cBhvr>
                                      <p:tavLst>
                                        <p:tav tm="0">
                                          <p:val>
                                            <p:strVal val="#ppt_y"/>
                                          </p:val>
                                        </p:tav>
                                        <p:tav tm="100000">
                                          <p:val>
                                            <p:strVal val="#ppt_y"/>
                                          </p:val>
                                        </p:tav>
                                      </p:tavLst>
                                    </p:anim>
                                  </p:childTnLst>
                                </p:cTn>
                              </p:par>
                              <p:par>
                                <p:cTn id="69" presetID="22" presetClass="entr" presetSubtype="8" fill="hold" grpId="0" nodeType="withEffect">
                                  <p:stCondLst>
                                    <p:cond delay="500"/>
                                  </p:stCondLst>
                                  <p:childTnLst>
                                    <p:set>
                                      <p:cBhvr>
                                        <p:cTn id="70" dur="1" fill="hold">
                                          <p:stCondLst>
                                            <p:cond delay="0"/>
                                          </p:stCondLst>
                                        </p:cTn>
                                        <p:tgtEl>
                                          <p:spTgt spid="33"/>
                                        </p:tgtEl>
                                        <p:attrNameLst>
                                          <p:attrName>style.visibility</p:attrName>
                                        </p:attrNameLst>
                                      </p:cBhvr>
                                      <p:to>
                                        <p:strVal val="visible"/>
                                      </p:to>
                                    </p:set>
                                    <p:animEffect transition="in" filter="wipe(left)">
                                      <p:cBhvr>
                                        <p:cTn id="71" dur="500"/>
                                        <p:tgtEl>
                                          <p:spTgt spid="33"/>
                                        </p:tgtEl>
                                      </p:cBhvr>
                                    </p:animEffect>
                                  </p:childTnLst>
                                </p:cTn>
                              </p:par>
                              <p:par>
                                <p:cTn id="72" presetID="10" presetClass="entr" presetSubtype="0" fill="hold" grpId="0" nodeType="withEffect">
                                  <p:stCondLst>
                                    <p:cond delay="750"/>
                                  </p:stCondLst>
                                  <p:childTnLst>
                                    <p:set>
                                      <p:cBhvr>
                                        <p:cTn id="73" dur="1" fill="hold">
                                          <p:stCondLst>
                                            <p:cond delay="0"/>
                                          </p:stCondLst>
                                        </p:cTn>
                                        <p:tgtEl>
                                          <p:spTgt spid="31"/>
                                        </p:tgtEl>
                                        <p:attrNameLst>
                                          <p:attrName>style.visibility</p:attrName>
                                        </p:attrNameLst>
                                      </p:cBhvr>
                                      <p:to>
                                        <p:strVal val="visible"/>
                                      </p:to>
                                    </p:set>
                                    <p:animEffect transition="in" filter="fade">
                                      <p:cBhvr>
                                        <p:cTn id="74" dur="500"/>
                                        <p:tgtEl>
                                          <p:spTgt spid="31"/>
                                        </p:tgtEl>
                                      </p:cBhvr>
                                    </p:animEffect>
                                  </p:childTnLst>
                                </p:cTn>
                              </p:par>
                              <p:par>
                                <p:cTn id="75" presetID="2" presetClass="entr" presetSubtype="8" decel="33333" fill="hold" grpId="0" nodeType="withEffect">
                                  <p:stCondLst>
                                    <p:cond delay="250"/>
                                  </p:stCondLst>
                                  <p:childTnLst>
                                    <p:set>
                                      <p:cBhvr>
                                        <p:cTn id="76" dur="1" fill="hold">
                                          <p:stCondLst>
                                            <p:cond delay="0"/>
                                          </p:stCondLst>
                                        </p:cTn>
                                        <p:tgtEl>
                                          <p:spTgt spid="12"/>
                                        </p:tgtEl>
                                        <p:attrNameLst>
                                          <p:attrName>style.visibility</p:attrName>
                                        </p:attrNameLst>
                                      </p:cBhvr>
                                      <p:to>
                                        <p:strVal val="visible"/>
                                      </p:to>
                                    </p:set>
                                    <p:anim calcmode="lin" valueType="num">
                                      <p:cBhvr additive="base">
                                        <p:cTn id="77" dur="750" fill="hold"/>
                                        <p:tgtEl>
                                          <p:spTgt spid="12"/>
                                        </p:tgtEl>
                                        <p:attrNameLst>
                                          <p:attrName>ppt_x</p:attrName>
                                        </p:attrNameLst>
                                      </p:cBhvr>
                                      <p:tavLst>
                                        <p:tav tm="0">
                                          <p:val>
                                            <p:strVal val="0-#ppt_w/2"/>
                                          </p:val>
                                        </p:tav>
                                        <p:tav tm="100000">
                                          <p:val>
                                            <p:strVal val="#ppt_x"/>
                                          </p:val>
                                        </p:tav>
                                      </p:tavLst>
                                    </p:anim>
                                    <p:anim calcmode="lin" valueType="num">
                                      <p:cBhvr additive="base">
                                        <p:cTn id="78" dur="750" fill="hold"/>
                                        <p:tgtEl>
                                          <p:spTgt spid="12"/>
                                        </p:tgtEl>
                                        <p:attrNameLst>
                                          <p:attrName>ppt_y</p:attrName>
                                        </p:attrNameLst>
                                      </p:cBhvr>
                                      <p:tavLst>
                                        <p:tav tm="0">
                                          <p:val>
                                            <p:strVal val="#ppt_y"/>
                                          </p:val>
                                        </p:tav>
                                        <p:tav tm="100000">
                                          <p:val>
                                            <p:strVal val="#ppt_y"/>
                                          </p:val>
                                        </p:tav>
                                      </p:tavLst>
                                    </p:anim>
                                  </p:childTnLst>
                                </p:cTn>
                              </p:par>
                              <p:par>
                                <p:cTn id="79" presetID="22" presetClass="entr" presetSubtype="8" fill="hold" grpId="0" nodeType="withEffect">
                                  <p:stCondLst>
                                    <p:cond delay="500"/>
                                  </p:stCondLst>
                                  <p:childTnLst>
                                    <p:set>
                                      <p:cBhvr>
                                        <p:cTn id="80" dur="1" fill="hold">
                                          <p:stCondLst>
                                            <p:cond delay="0"/>
                                          </p:stCondLst>
                                        </p:cTn>
                                        <p:tgtEl>
                                          <p:spTgt spid="36"/>
                                        </p:tgtEl>
                                        <p:attrNameLst>
                                          <p:attrName>style.visibility</p:attrName>
                                        </p:attrNameLst>
                                      </p:cBhvr>
                                      <p:to>
                                        <p:strVal val="visible"/>
                                      </p:to>
                                    </p:set>
                                    <p:animEffect transition="in" filter="wipe(left)">
                                      <p:cBhvr>
                                        <p:cTn id="81" dur="500"/>
                                        <p:tgtEl>
                                          <p:spTgt spid="36"/>
                                        </p:tgtEl>
                                      </p:cBhvr>
                                    </p:animEffect>
                                  </p:childTnLst>
                                </p:cTn>
                              </p:par>
                              <p:par>
                                <p:cTn id="82" presetID="10" presetClass="entr" presetSubtype="0" fill="hold" grpId="0" nodeType="withEffect">
                                  <p:stCondLst>
                                    <p:cond delay="750"/>
                                  </p:stCondLst>
                                  <p:childTnLst>
                                    <p:set>
                                      <p:cBhvr>
                                        <p:cTn id="83" dur="1" fill="hold">
                                          <p:stCondLst>
                                            <p:cond delay="0"/>
                                          </p:stCondLst>
                                        </p:cTn>
                                        <p:tgtEl>
                                          <p:spTgt spid="34"/>
                                        </p:tgtEl>
                                        <p:attrNameLst>
                                          <p:attrName>style.visibility</p:attrName>
                                        </p:attrNameLst>
                                      </p:cBhvr>
                                      <p:to>
                                        <p:strVal val="visible"/>
                                      </p:to>
                                    </p:set>
                                    <p:animEffect transition="in" filter="fade">
                                      <p:cBhvr>
                                        <p:cTn id="84"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P spid="10" grpId="0"/>
      <p:bldP spid="11" grpId="0"/>
      <p:bldP spid="12" grpId="0"/>
      <p:bldP spid="13" grpId="0"/>
      <p:bldP spid="15" grpId="0" animBg="1"/>
      <p:bldP spid="16" grpId="0"/>
      <p:bldP spid="18" grpId="0" animBg="1"/>
      <p:bldP spid="19" grpId="0"/>
      <p:bldP spid="21" grpId="0" animBg="1"/>
      <p:bldP spid="22" grpId="0"/>
      <p:bldP spid="24" grpId="0" animBg="1"/>
      <p:bldP spid="25" grpId="0"/>
      <p:bldP spid="27" grpId="0" animBg="1"/>
      <p:bldP spid="28" grpId="0"/>
      <p:bldP spid="30" grpId="0" animBg="1"/>
      <p:bldP spid="31" grpId="0"/>
      <p:bldP spid="33" grpId="0" animBg="1"/>
      <p:bldP spid="34" grpId="0"/>
      <p:bldP spid="36"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C353D685-ABE6-C26A-5288-F24200935317}"/>
              </a:ext>
            </a:extLst>
          </p:cNvPr>
          <p:cNvSpPr txBox="1"/>
          <p:nvPr/>
        </p:nvSpPr>
        <p:spPr>
          <a:xfrm>
            <a:off x="884704" y="2016966"/>
            <a:ext cx="4888573" cy="692497"/>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defRPr sz="1500">
                <a:solidFill>
                  <a:srgbClr val="404040"/>
                </a:solidFill>
                <a:latin typeface="Montserrat"/>
                <a:cs typeface="Poppins"/>
                <a:rtl val="0"/>
              </a:defRPr>
            </a:lvl2pPr>
          </a:lstStyle>
          <a:p>
            <a:r>
              <a:rPr lang="en-US" dirty="0" err="1"/>
              <a:t>Simple_BS</a:t>
            </a:r>
            <a:endParaRPr lang="en-IL" dirty="0"/>
          </a:p>
          <a:p>
            <a:endParaRPr lang="en-US" dirty="0">
              <a:sym typeface="Poppins"/>
            </a:endParaRPr>
          </a:p>
        </p:txBody>
      </p:sp>
      <p:sp>
        <p:nvSpPr>
          <p:cNvPr id="6" name="TextBox 5">
            <a:extLst>
              <a:ext uri="{FF2B5EF4-FFF2-40B4-BE49-F238E27FC236}">
                <a16:creationId xmlns:a16="http://schemas.microsoft.com/office/drawing/2014/main" id="{5225BB84-B39C-0258-E32C-1EE328C222AF}"/>
              </a:ext>
            </a:extLst>
          </p:cNvPr>
          <p:cNvSpPr txBox="1"/>
          <p:nvPr/>
        </p:nvSpPr>
        <p:spPr>
          <a:xfrm>
            <a:off x="884704" y="2537222"/>
            <a:ext cx="2196435" cy="569387"/>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defRPr sz="1500">
                <a:solidFill>
                  <a:srgbClr val="404040"/>
                </a:solidFill>
                <a:latin typeface="Montserrat"/>
                <a:cs typeface="Poppins"/>
                <a:rtl val="0"/>
              </a:defRPr>
            </a:lvl2pPr>
          </a:lstStyle>
          <a:p>
            <a:r>
              <a:rPr lang="en-US" dirty="0"/>
              <a:t>CRC8BIT</a:t>
            </a:r>
            <a:endParaRPr lang="en-IL" dirty="0"/>
          </a:p>
          <a:p>
            <a:endParaRPr lang="en-US" dirty="0">
              <a:sym typeface="Poppins"/>
            </a:endParaRPr>
          </a:p>
        </p:txBody>
      </p:sp>
      <p:sp>
        <p:nvSpPr>
          <p:cNvPr id="7" name="TextBox 6">
            <a:extLst>
              <a:ext uri="{FF2B5EF4-FFF2-40B4-BE49-F238E27FC236}">
                <a16:creationId xmlns:a16="http://schemas.microsoft.com/office/drawing/2014/main" id="{3AE25EBD-34DF-A3E0-5882-0C75BEEA09E4}"/>
              </a:ext>
            </a:extLst>
          </p:cNvPr>
          <p:cNvSpPr txBox="1"/>
          <p:nvPr/>
        </p:nvSpPr>
        <p:spPr>
          <a:xfrm>
            <a:off x="884704" y="3057477"/>
            <a:ext cx="5049396" cy="646331"/>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defRPr sz="1500">
                <a:solidFill>
                  <a:srgbClr val="404040"/>
                </a:solidFill>
                <a:latin typeface="Montserrat"/>
                <a:cs typeface="Poppins"/>
                <a:rtl val="0"/>
              </a:defRPr>
            </a:lvl2pPr>
          </a:lstStyle>
          <a:p>
            <a:r>
              <a:rPr lang="en-US" dirty="0"/>
              <a:t>RGB Led</a:t>
            </a:r>
            <a:endParaRPr lang="en-IL" dirty="0"/>
          </a:p>
        </p:txBody>
      </p:sp>
      <p:sp>
        <p:nvSpPr>
          <p:cNvPr id="8" name="TextBox 7">
            <a:extLst>
              <a:ext uri="{FF2B5EF4-FFF2-40B4-BE49-F238E27FC236}">
                <a16:creationId xmlns:a16="http://schemas.microsoft.com/office/drawing/2014/main" id="{636F261C-FEF5-D6A7-F92A-A5078BD7B390}"/>
              </a:ext>
            </a:extLst>
          </p:cNvPr>
          <p:cNvSpPr txBox="1"/>
          <p:nvPr/>
        </p:nvSpPr>
        <p:spPr>
          <a:xfrm>
            <a:off x="884703" y="3577637"/>
            <a:ext cx="5229769" cy="646331"/>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defRPr sz="1500">
                <a:solidFill>
                  <a:srgbClr val="404040"/>
                </a:solidFill>
                <a:latin typeface="Montserrat"/>
                <a:cs typeface="Poppins"/>
                <a:rtl val="0"/>
              </a:defRPr>
            </a:lvl2pPr>
          </a:lstStyle>
          <a:p>
            <a:pPr lvl="1"/>
            <a:r>
              <a:rPr lang="en-US" dirty="0"/>
              <a:t>Test simulation: Card A</a:t>
            </a:r>
            <a:r>
              <a:rPr lang="en-IL" dirty="0"/>
              <a:t> </a:t>
            </a:r>
          </a:p>
        </p:txBody>
      </p:sp>
      <p:sp>
        <p:nvSpPr>
          <p:cNvPr id="9" name="TextBox 8">
            <a:extLst>
              <a:ext uri="{FF2B5EF4-FFF2-40B4-BE49-F238E27FC236}">
                <a16:creationId xmlns:a16="http://schemas.microsoft.com/office/drawing/2014/main" id="{8A5B200D-9CB4-11D5-0C69-98DF3B8C3AA4}"/>
              </a:ext>
            </a:extLst>
          </p:cNvPr>
          <p:cNvSpPr txBox="1"/>
          <p:nvPr/>
        </p:nvSpPr>
        <p:spPr>
          <a:xfrm>
            <a:off x="884704" y="4097893"/>
            <a:ext cx="4994533" cy="399533"/>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stStyle>
          <a:p>
            <a:pPr marL="0" lvl="1">
              <a:lnSpc>
                <a:spcPct val="150000"/>
              </a:lnSpc>
              <a:buSzPts val="1200"/>
            </a:pPr>
            <a:r>
              <a:rPr lang="en-US" sz="1500" dirty="0">
                <a:solidFill>
                  <a:srgbClr val="404040"/>
                </a:solidFill>
                <a:latin typeface="Montserrat"/>
                <a:cs typeface="Poppins"/>
                <a:rtl val="0"/>
              </a:rPr>
              <a:t>Test simulation: Card B</a:t>
            </a:r>
            <a:r>
              <a:rPr lang="en-IL" sz="1500" dirty="0">
                <a:solidFill>
                  <a:srgbClr val="404040"/>
                </a:solidFill>
                <a:latin typeface="Montserrat"/>
                <a:cs typeface="Poppins"/>
                <a:rtl val="0"/>
              </a:rPr>
              <a:t> </a:t>
            </a:r>
          </a:p>
        </p:txBody>
      </p:sp>
      <p:sp>
        <p:nvSpPr>
          <p:cNvPr id="10" name="TextBox 9">
            <a:extLst>
              <a:ext uri="{FF2B5EF4-FFF2-40B4-BE49-F238E27FC236}">
                <a16:creationId xmlns:a16="http://schemas.microsoft.com/office/drawing/2014/main" id="{FCCE063D-8940-45DB-341F-6CB2C46C1719}"/>
              </a:ext>
            </a:extLst>
          </p:cNvPr>
          <p:cNvSpPr txBox="1"/>
          <p:nvPr/>
        </p:nvSpPr>
        <p:spPr>
          <a:xfrm>
            <a:off x="884703" y="4618053"/>
            <a:ext cx="3373261" cy="569387"/>
          </a:xfrm>
          <a:prstGeom prst="rect">
            <a:avLst/>
          </a:prstGeom>
          <a:noFill/>
        </p:spPr>
        <p:txBody>
          <a:bodyPr wrap="square" rtlCol="0">
            <a:spAutoFit/>
          </a:bodyPr>
          <a:lstStyle>
            <a:defPPr>
              <a:defRPr lang="en-IL"/>
            </a:defPPr>
            <a:lvl1pPr>
              <a:defRPr sz="1500">
                <a:solidFill>
                  <a:srgbClr val="404040"/>
                </a:solidFill>
                <a:latin typeface="Montserrat"/>
                <a:cs typeface="Poppins"/>
                <a:rtl val="0"/>
              </a:defRPr>
            </a:lvl1pPr>
            <a:lvl2pPr marL="0" lvl="1">
              <a:lnSpc>
                <a:spcPct val="150000"/>
              </a:lnSpc>
              <a:buSzPts val="1200"/>
              <a:defRPr sz="1500">
                <a:solidFill>
                  <a:srgbClr val="404040"/>
                </a:solidFill>
                <a:latin typeface="Montserrat"/>
                <a:cs typeface="Poppins"/>
                <a:rtl val="0"/>
              </a:defRPr>
            </a:lvl2pPr>
          </a:lstStyle>
          <a:p>
            <a:r>
              <a:rPr lang="en-US" dirty="0"/>
              <a:t>Conclusion</a:t>
            </a:r>
            <a:endParaRPr lang="en-IL" dirty="0"/>
          </a:p>
          <a:p>
            <a:endParaRPr lang="en-US" dirty="0">
              <a:sym typeface="Poppins"/>
            </a:endParaRPr>
          </a:p>
        </p:txBody>
      </p:sp>
      <p:sp>
        <p:nvSpPr>
          <p:cNvPr id="12" name="TextBox 11">
            <a:extLst>
              <a:ext uri="{FF2B5EF4-FFF2-40B4-BE49-F238E27FC236}">
                <a16:creationId xmlns:a16="http://schemas.microsoft.com/office/drawing/2014/main" id="{69BA5113-D1BF-A077-8DC7-4D2DD611D5D1}"/>
              </a:ext>
            </a:extLst>
          </p:cNvPr>
          <p:cNvSpPr txBox="1"/>
          <p:nvPr/>
        </p:nvSpPr>
        <p:spPr>
          <a:xfrm>
            <a:off x="871245" y="5077554"/>
            <a:ext cx="5229768" cy="399533"/>
          </a:xfrm>
          <a:prstGeom prst="rect">
            <a:avLst/>
          </a:prstGeom>
          <a:noFill/>
        </p:spPr>
        <p:txBody>
          <a:bodyPr wrap="square" rtlCol="0">
            <a:spAutoFit/>
          </a:bodyPr>
          <a:lstStyle/>
          <a:p>
            <a:pPr marL="0" lvl="1">
              <a:lnSpc>
                <a:spcPct val="150000"/>
              </a:lnSpc>
              <a:buSzPts val="1200"/>
            </a:pPr>
            <a:r>
              <a:rPr lang="en-US" sz="1500" dirty="0">
                <a:solidFill>
                  <a:srgbClr val="404040"/>
                </a:solidFill>
                <a:latin typeface="Montserrat"/>
                <a:cs typeface="Poppins"/>
                <a:rtl val="0"/>
              </a:rPr>
              <a:t>References</a:t>
            </a:r>
            <a:endParaRPr lang="en-IL" sz="1500" dirty="0">
              <a:solidFill>
                <a:srgbClr val="404040"/>
              </a:solidFill>
              <a:latin typeface="Montserrat"/>
              <a:cs typeface="Poppins"/>
              <a:rtl val="0"/>
            </a:endParaRPr>
          </a:p>
        </p:txBody>
      </p:sp>
      <p:sp>
        <p:nvSpPr>
          <p:cNvPr id="13" name="TextBox 12">
            <a:extLst>
              <a:ext uri="{FF2B5EF4-FFF2-40B4-BE49-F238E27FC236}">
                <a16:creationId xmlns:a16="http://schemas.microsoft.com/office/drawing/2014/main" id="{FDE913A1-2680-AB10-0DF5-9B264D3893DF}"/>
              </a:ext>
            </a:extLst>
          </p:cNvPr>
          <p:cNvSpPr txBox="1"/>
          <p:nvPr/>
        </p:nvSpPr>
        <p:spPr>
          <a:xfrm>
            <a:off x="547611" y="2021730"/>
            <a:ext cx="417101"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09</a:t>
            </a:r>
          </a:p>
        </p:txBody>
      </p:sp>
      <p:sp>
        <p:nvSpPr>
          <p:cNvPr id="15" name="Freeform: Shape 57">
            <a:extLst>
              <a:ext uri="{FF2B5EF4-FFF2-40B4-BE49-F238E27FC236}">
                <a16:creationId xmlns:a16="http://schemas.microsoft.com/office/drawing/2014/main" id="{41025656-4D1C-02E8-D6AC-5EA50D071055}"/>
              </a:ext>
            </a:extLst>
          </p:cNvPr>
          <p:cNvSpPr/>
          <p:nvPr/>
        </p:nvSpPr>
        <p:spPr>
          <a:xfrm>
            <a:off x="607579" y="2337556"/>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16" name="TextBox 15">
            <a:extLst>
              <a:ext uri="{FF2B5EF4-FFF2-40B4-BE49-F238E27FC236}">
                <a16:creationId xmlns:a16="http://schemas.microsoft.com/office/drawing/2014/main" id="{C2322BC4-4769-5C46-CB57-E877C8EC14AF}"/>
              </a:ext>
            </a:extLst>
          </p:cNvPr>
          <p:cNvSpPr txBox="1"/>
          <p:nvPr/>
        </p:nvSpPr>
        <p:spPr>
          <a:xfrm>
            <a:off x="528376" y="2541986"/>
            <a:ext cx="417102"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10</a:t>
            </a:r>
          </a:p>
        </p:txBody>
      </p:sp>
      <p:sp>
        <p:nvSpPr>
          <p:cNvPr id="18" name="Freeform: Shape 61">
            <a:extLst>
              <a:ext uri="{FF2B5EF4-FFF2-40B4-BE49-F238E27FC236}">
                <a16:creationId xmlns:a16="http://schemas.microsoft.com/office/drawing/2014/main" id="{6A29BCD5-A0D7-2822-E95A-2C25967C9878}"/>
              </a:ext>
            </a:extLst>
          </p:cNvPr>
          <p:cNvSpPr/>
          <p:nvPr/>
        </p:nvSpPr>
        <p:spPr>
          <a:xfrm>
            <a:off x="607579" y="2859621"/>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19" name="TextBox 18">
            <a:extLst>
              <a:ext uri="{FF2B5EF4-FFF2-40B4-BE49-F238E27FC236}">
                <a16:creationId xmlns:a16="http://schemas.microsoft.com/office/drawing/2014/main" id="{D2AAAF45-E831-5983-9C7F-882A6F80E29C}"/>
              </a:ext>
            </a:extLst>
          </p:cNvPr>
          <p:cNvSpPr txBox="1"/>
          <p:nvPr/>
        </p:nvSpPr>
        <p:spPr>
          <a:xfrm>
            <a:off x="529178" y="3062241"/>
            <a:ext cx="415498"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11</a:t>
            </a:r>
          </a:p>
        </p:txBody>
      </p:sp>
      <p:sp>
        <p:nvSpPr>
          <p:cNvPr id="21" name="Freeform: Shape 65">
            <a:extLst>
              <a:ext uri="{FF2B5EF4-FFF2-40B4-BE49-F238E27FC236}">
                <a16:creationId xmlns:a16="http://schemas.microsoft.com/office/drawing/2014/main" id="{1C22CA40-83BC-D486-D56D-3F53C697A7F9}"/>
              </a:ext>
            </a:extLst>
          </p:cNvPr>
          <p:cNvSpPr/>
          <p:nvPr/>
        </p:nvSpPr>
        <p:spPr>
          <a:xfrm>
            <a:off x="607579" y="3381782"/>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2" name="TextBox 21">
            <a:extLst>
              <a:ext uri="{FF2B5EF4-FFF2-40B4-BE49-F238E27FC236}">
                <a16:creationId xmlns:a16="http://schemas.microsoft.com/office/drawing/2014/main" id="{C7044873-1960-E2A7-79D5-8CC44FF1BDB0}"/>
              </a:ext>
            </a:extLst>
          </p:cNvPr>
          <p:cNvSpPr txBox="1"/>
          <p:nvPr/>
        </p:nvSpPr>
        <p:spPr>
          <a:xfrm>
            <a:off x="524369" y="3582401"/>
            <a:ext cx="425116"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12</a:t>
            </a:r>
          </a:p>
        </p:txBody>
      </p:sp>
      <p:sp>
        <p:nvSpPr>
          <p:cNvPr id="24" name="Freeform: Shape 69">
            <a:extLst>
              <a:ext uri="{FF2B5EF4-FFF2-40B4-BE49-F238E27FC236}">
                <a16:creationId xmlns:a16="http://schemas.microsoft.com/office/drawing/2014/main" id="{E7B9B11C-963E-6791-DD08-66525A198F03}"/>
              </a:ext>
            </a:extLst>
          </p:cNvPr>
          <p:cNvSpPr/>
          <p:nvPr/>
        </p:nvSpPr>
        <p:spPr>
          <a:xfrm>
            <a:off x="607579" y="3903847"/>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5" name="TextBox 24">
            <a:extLst>
              <a:ext uri="{FF2B5EF4-FFF2-40B4-BE49-F238E27FC236}">
                <a16:creationId xmlns:a16="http://schemas.microsoft.com/office/drawing/2014/main" id="{491CDBDF-527E-F7BC-325B-3216431B300D}"/>
              </a:ext>
            </a:extLst>
          </p:cNvPr>
          <p:cNvSpPr txBox="1"/>
          <p:nvPr/>
        </p:nvSpPr>
        <p:spPr>
          <a:xfrm>
            <a:off x="529178" y="4102657"/>
            <a:ext cx="415498"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13</a:t>
            </a:r>
          </a:p>
        </p:txBody>
      </p:sp>
      <p:sp>
        <p:nvSpPr>
          <p:cNvPr id="27" name="Freeform: Shape 73">
            <a:extLst>
              <a:ext uri="{FF2B5EF4-FFF2-40B4-BE49-F238E27FC236}">
                <a16:creationId xmlns:a16="http://schemas.microsoft.com/office/drawing/2014/main" id="{C33DABF2-831F-2074-89DD-E4B57737130D}"/>
              </a:ext>
            </a:extLst>
          </p:cNvPr>
          <p:cNvSpPr/>
          <p:nvPr/>
        </p:nvSpPr>
        <p:spPr>
          <a:xfrm>
            <a:off x="607579" y="4426008"/>
            <a:ext cx="5757100" cy="17145"/>
          </a:xfrm>
          <a:custGeom>
            <a:avLst/>
            <a:gdLst>
              <a:gd name="connsiteX0" fmla="*/ 0 w 5757100"/>
              <a:gd name="connsiteY0" fmla="*/ 0 h 17145"/>
              <a:gd name="connsiteX1" fmla="*/ 5757101 w 5757100"/>
              <a:gd name="connsiteY1" fmla="*/ 0 h 17145"/>
              <a:gd name="connsiteX2" fmla="*/ 5757101 w 5757100"/>
              <a:gd name="connsiteY2" fmla="*/ 17145 h 17145"/>
              <a:gd name="connsiteX3" fmla="*/ 1 w 5757100"/>
              <a:gd name="connsiteY3" fmla="*/ 17145 h 17145"/>
            </a:gdLst>
            <a:ahLst/>
            <a:cxnLst>
              <a:cxn ang="0">
                <a:pos x="connsiteX0" y="connsiteY0"/>
              </a:cxn>
              <a:cxn ang="0">
                <a:pos x="connsiteX1" y="connsiteY1"/>
              </a:cxn>
              <a:cxn ang="0">
                <a:pos x="connsiteX2" y="connsiteY2"/>
              </a:cxn>
              <a:cxn ang="0">
                <a:pos x="connsiteX3" y="connsiteY3"/>
              </a:cxn>
            </a:cxnLst>
            <a:rect l="l" t="t" r="r" b="b"/>
            <a:pathLst>
              <a:path w="5757100" h="17145">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28" name="TextBox 27">
            <a:extLst>
              <a:ext uri="{FF2B5EF4-FFF2-40B4-BE49-F238E27FC236}">
                <a16:creationId xmlns:a16="http://schemas.microsoft.com/office/drawing/2014/main" id="{C2FB0DE0-C1E2-7D96-9B78-DF3709FA4F70}"/>
              </a:ext>
            </a:extLst>
          </p:cNvPr>
          <p:cNvSpPr txBox="1"/>
          <p:nvPr/>
        </p:nvSpPr>
        <p:spPr>
          <a:xfrm>
            <a:off x="525170" y="4622817"/>
            <a:ext cx="423514"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14</a:t>
            </a:r>
          </a:p>
        </p:txBody>
      </p:sp>
      <p:sp>
        <p:nvSpPr>
          <p:cNvPr id="30" name="Freeform: Shape 77">
            <a:extLst>
              <a:ext uri="{FF2B5EF4-FFF2-40B4-BE49-F238E27FC236}">
                <a16:creationId xmlns:a16="http://schemas.microsoft.com/office/drawing/2014/main" id="{04176E04-9006-C8CA-B3C8-173B8626B288}"/>
              </a:ext>
            </a:extLst>
          </p:cNvPr>
          <p:cNvSpPr/>
          <p:nvPr/>
        </p:nvSpPr>
        <p:spPr>
          <a:xfrm>
            <a:off x="607579" y="4948073"/>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
        <p:nvSpPr>
          <p:cNvPr id="31" name="TextBox 30">
            <a:extLst>
              <a:ext uri="{FF2B5EF4-FFF2-40B4-BE49-F238E27FC236}">
                <a16:creationId xmlns:a16="http://schemas.microsoft.com/office/drawing/2014/main" id="{87D445E5-FAC4-AD60-830F-01291789A98B}"/>
              </a:ext>
            </a:extLst>
          </p:cNvPr>
          <p:cNvSpPr txBox="1"/>
          <p:nvPr/>
        </p:nvSpPr>
        <p:spPr>
          <a:xfrm>
            <a:off x="530781" y="5144978"/>
            <a:ext cx="412292" cy="311624"/>
          </a:xfrm>
          <a:prstGeom prst="rect">
            <a:avLst/>
          </a:prstGeom>
          <a:noFill/>
        </p:spPr>
        <p:txBody>
          <a:bodyPr wrap="square" rtlCol="0">
            <a:spAutoFit/>
          </a:bodyPr>
          <a:lstStyle/>
          <a:p>
            <a:pPr algn="ctr"/>
            <a:r>
              <a:rPr lang="en-US" sz="1425" dirty="0">
                <a:solidFill>
                  <a:schemeClr val="accent5">
                    <a:lumMod val="75000"/>
                  </a:schemeClr>
                </a:solidFill>
                <a:latin typeface="Montserrat"/>
                <a:cs typeface="Poppins"/>
                <a:sym typeface="Poppins"/>
                <a:rtl val="0"/>
              </a:rPr>
              <a:t>15</a:t>
            </a:r>
          </a:p>
        </p:txBody>
      </p:sp>
      <p:sp>
        <p:nvSpPr>
          <p:cNvPr id="33" name="Freeform: Shape 81">
            <a:extLst>
              <a:ext uri="{FF2B5EF4-FFF2-40B4-BE49-F238E27FC236}">
                <a16:creationId xmlns:a16="http://schemas.microsoft.com/office/drawing/2014/main" id="{CC8074F5-4021-2981-8432-4A7F703603C4}"/>
              </a:ext>
            </a:extLst>
          </p:cNvPr>
          <p:cNvSpPr/>
          <p:nvPr/>
        </p:nvSpPr>
        <p:spPr>
          <a:xfrm>
            <a:off x="607579" y="5468328"/>
            <a:ext cx="5757100" cy="17144"/>
          </a:xfrm>
          <a:custGeom>
            <a:avLst/>
            <a:gdLst>
              <a:gd name="connsiteX0" fmla="*/ 0 w 5757100"/>
              <a:gd name="connsiteY0" fmla="*/ 0 h 17144"/>
              <a:gd name="connsiteX1" fmla="*/ 5757101 w 5757100"/>
              <a:gd name="connsiteY1" fmla="*/ 0 h 17144"/>
              <a:gd name="connsiteX2" fmla="*/ 5757101 w 5757100"/>
              <a:gd name="connsiteY2" fmla="*/ 17145 h 17144"/>
              <a:gd name="connsiteX3" fmla="*/ 1 w 5757100"/>
              <a:gd name="connsiteY3" fmla="*/ 17145 h 17144"/>
            </a:gdLst>
            <a:ahLst/>
            <a:cxnLst>
              <a:cxn ang="0">
                <a:pos x="connsiteX0" y="connsiteY0"/>
              </a:cxn>
              <a:cxn ang="0">
                <a:pos x="connsiteX1" y="connsiteY1"/>
              </a:cxn>
              <a:cxn ang="0">
                <a:pos x="connsiteX2" y="connsiteY2"/>
              </a:cxn>
              <a:cxn ang="0">
                <a:pos x="connsiteX3" y="connsiteY3"/>
              </a:cxn>
            </a:cxnLst>
            <a:rect l="l" t="t" r="r" b="b"/>
            <a:pathLst>
              <a:path w="5757100" h="17144">
                <a:moveTo>
                  <a:pt x="0" y="0"/>
                </a:moveTo>
                <a:lnTo>
                  <a:pt x="5757101" y="0"/>
                </a:lnTo>
                <a:lnTo>
                  <a:pt x="5757101" y="17145"/>
                </a:lnTo>
                <a:lnTo>
                  <a:pt x="1" y="17145"/>
                </a:lnTo>
                <a:close/>
              </a:path>
            </a:pathLst>
          </a:custGeom>
          <a:solidFill>
            <a:schemeClr val="bg2">
              <a:lumMod val="25000"/>
            </a:schemeClr>
          </a:solidFill>
          <a:ln w="9525" cap="flat">
            <a:noFill/>
            <a:prstDash val="solid"/>
            <a:miter/>
          </a:ln>
        </p:spPr>
        <p:txBody>
          <a:bodyPr rtlCol="0" anchor="ctr"/>
          <a:lstStyle/>
          <a:p>
            <a:endParaRPr lang="en-US">
              <a:solidFill>
                <a:prstClr val="black"/>
              </a:solidFill>
              <a:latin typeface="Montserrat"/>
            </a:endParaRPr>
          </a:p>
        </p:txBody>
      </p:sp>
    </p:spTree>
    <p:extLst>
      <p:ext uri="{BB962C8B-B14F-4D97-AF65-F5344CB8AC3E}">
        <p14:creationId xmlns:p14="http://schemas.microsoft.com/office/powerpoint/2010/main" val="246594892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33333" fill="hold" grpId="0" nodeType="withEffect">
                                  <p:stCondLst>
                                    <p:cond delay="25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750" fill="hold"/>
                                        <p:tgtEl>
                                          <p:spTgt spid="4"/>
                                        </p:tgtEl>
                                        <p:attrNameLst>
                                          <p:attrName>ppt_x</p:attrName>
                                        </p:attrNameLst>
                                      </p:cBhvr>
                                      <p:tavLst>
                                        <p:tav tm="0">
                                          <p:val>
                                            <p:strVal val="0-#ppt_w/2"/>
                                          </p:val>
                                        </p:tav>
                                        <p:tav tm="100000">
                                          <p:val>
                                            <p:strVal val="#ppt_x"/>
                                          </p:val>
                                        </p:tav>
                                      </p:tavLst>
                                    </p:anim>
                                    <p:anim calcmode="lin" valueType="num">
                                      <p:cBhvr additive="base">
                                        <p:cTn id="8" dur="750" fill="hold"/>
                                        <p:tgtEl>
                                          <p:spTgt spid="4"/>
                                        </p:tgtEl>
                                        <p:attrNameLst>
                                          <p:attrName>ppt_y</p:attrName>
                                        </p:attrNameLst>
                                      </p:cBhvr>
                                      <p:tavLst>
                                        <p:tav tm="0">
                                          <p:val>
                                            <p:strVal val="#ppt_y"/>
                                          </p:val>
                                        </p:tav>
                                        <p:tav tm="100000">
                                          <p:val>
                                            <p:strVal val="#ppt_y"/>
                                          </p:val>
                                        </p:tav>
                                      </p:tavLst>
                                    </p:anim>
                                  </p:childTnLst>
                                </p:cTn>
                              </p:par>
                              <p:par>
                                <p:cTn id="9" presetID="22" presetClass="entr" presetSubtype="8" fill="hold" grpId="0" nodeType="withEffect">
                                  <p:stCondLst>
                                    <p:cond delay="50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par>
                                <p:cTn id="12" presetID="10" presetClass="entr" presetSubtype="0" fill="hold" grpId="0" nodeType="withEffect">
                                  <p:stCondLst>
                                    <p:cond delay="75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500"/>
                                        <p:tgtEl>
                                          <p:spTgt spid="13"/>
                                        </p:tgtEl>
                                      </p:cBhvr>
                                    </p:animEffect>
                                  </p:childTnLst>
                                </p:cTn>
                              </p:par>
                              <p:par>
                                <p:cTn id="15" presetID="2" presetClass="entr" presetSubtype="8" decel="33333" fill="hold" grpId="0" nodeType="withEffect">
                                  <p:stCondLst>
                                    <p:cond delay="250"/>
                                  </p:stCondLst>
                                  <p:childTnLst>
                                    <p:set>
                                      <p:cBhvr>
                                        <p:cTn id="16" dur="1" fill="hold">
                                          <p:stCondLst>
                                            <p:cond delay="0"/>
                                          </p:stCondLst>
                                        </p:cTn>
                                        <p:tgtEl>
                                          <p:spTgt spid="6"/>
                                        </p:tgtEl>
                                        <p:attrNameLst>
                                          <p:attrName>style.visibility</p:attrName>
                                        </p:attrNameLst>
                                      </p:cBhvr>
                                      <p:to>
                                        <p:strVal val="visible"/>
                                      </p:to>
                                    </p:set>
                                    <p:anim calcmode="lin" valueType="num">
                                      <p:cBhvr additive="base">
                                        <p:cTn id="17" dur="750" fill="hold"/>
                                        <p:tgtEl>
                                          <p:spTgt spid="6"/>
                                        </p:tgtEl>
                                        <p:attrNameLst>
                                          <p:attrName>ppt_x</p:attrName>
                                        </p:attrNameLst>
                                      </p:cBhvr>
                                      <p:tavLst>
                                        <p:tav tm="0">
                                          <p:val>
                                            <p:strVal val="0-#ppt_w/2"/>
                                          </p:val>
                                        </p:tav>
                                        <p:tav tm="100000">
                                          <p:val>
                                            <p:strVal val="#ppt_x"/>
                                          </p:val>
                                        </p:tav>
                                      </p:tavLst>
                                    </p:anim>
                                    <p:anim calcmode="lin" valueType="num">
                                      <p:cBhvr additive="base">
                                        <p:cTn id="18" dur="750" fill="hold"/>
                                        <p:tgtEl>
                                          <p:spTgt spid="6"/>
                                        </p:tgtEl>
                                        <p:attrNameLst>
                                          <p:attrName>ppt_y</p:attrName>
                                        </p:attrNameLst>
                                      </p:cBhvr>
                                      <p:tavLst>
                                        <p:tav tm="0">
                                          <p:val>
                                            <p:strVal val="#ppt_y"/>
                                          </p:val>
                                        </p:tav>
                                        <p:tav tm="100000">
                                          <p:val>
                                            <p:strVal val="#ppt_y"/>
                                          </p:val>
                                        </p:tav>
                                      </p:tavLst>
                                    </p:anim>
                                  </p:childTnLst>
                                </p:cTn>
                              </p:par>
                              <p:par>
                                <p:cTn id="19" presetID="22" presetClass="entr" presetSubtype="8" fill="hold" grpId="0" nodeType="withEffect">
                                  <p:stCondLst>
                                    <p:cond delay="500"/>
                                  </p:stCondLst>
                                  <p:childTnLst>
                                    <p:set>
                                      <p:cBhvr>
                                        <p:cTn id="20" dur="1" fill="hold">
                                          <p:stCondLst>
                                            <p:cond delay="0"/>
                                          </p:stCondLst>
                                        </p:cTn>
                                        <p:tgtEl>
                                          <p:spTgt spid="18"/>
                                        </p:tgtEl>
                                        <p:attrNameLst>
                                          <p:attrName>style.visibility</p:attrName>
                                        </p:attrNameLst>
                                      </p:cBhvr>
                                      <p:to>
                                        <p:strVal val="visible"/>
                                      </p:to>
                                    </p:set>
                                    <p:animEffect transition="in" filter="wipe(left)">
                                      <p:cBhvr>
                                        <p:cTn id="21" dur="500"/>
                                        <p:tgtEl>
                                          <p:spTgt spid="18"/>
                                        </p:tgtEl>
                                      </p:cBhvr>
                                    </p:animEffect>
                                  </p:childTnLst>
                                </p:cTn>
                              </p:par>
                              <p:par>
                                <p:cTn id="22" presetID="10" presetClass="entr" presetSubtype="0" fill="hold" grpId="0" nodeType="withEffect">
                                  <p:stCondLst>
                                    <p:cond delay="750"/>
                                  </p:stCondLst>
                                  <p:childTnLst>
                                    <p:set>
                                      <p:cBhvr>
                                        <p:cTn id="23" dur="1" fill="hold">
                                          <p:stCondLst>
                                            <p:cond delay="0"/>
                                          </p:stCondLst>
                                        </p:cTn>
                                        <p:tgtEl>
                                          <p:spTgt spid="16"/>
                                        </p:tgtEl>
                                        <p:attrNameLst>
                                          <p:attrName>style.visibility</p:attrName>
                                        </p:attrNameLst>
                                      </p:cBhvr>
                                      <p:to>
                                        <p:strVal val="visible"/>
                                      </p:to>
                                    </p:set>
                                    <p:animEffect transition="in" filter="fade">
                                      <p:cBhvr>
                                        <p:cTn id="24" dur="500"/>
                                        <p:tgtEl>
                                          <p:spTgt spid="16"/>
                                        </p:tgtEl>
                                      </p:cBhvr>
                                    </p:animEffect>
                                  </p:childTnLst>
                                </p:cTn>
                              </p:par>
                              <p:par>
                                <p:cTn id="25" presetID="2" presetClass="entr" presetSubtype="8" decel="33333" fill="hold" grpId="0" nodeType="withEffect">
                                  <p:stCondLst>
                                    <p:cond delay="25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750" fill="hold"/>
                                        <p:tgtEl>
                                          <p:spTgt spid="7"/>
                                        </p:tgtEl>
                                        <p:attrNameLst>
                                          <p:attrName>ppt_x</p:attrName>
                                        </p:attrNameLst>
                                      </p:cBhvr>
                                      <p:tavLst>
                                        <p:tav tm="0">
                                          <p:val>
                                            <p:strVal val="0-#ppt_w/2"/>
                                          </p:val>
                                        </p:tav>
                                        <p:tav tm="100000">
                                          <p:val>
                                            <p:strVal val="#ppt_x"/>
                                          </p:val>
                                        </p:tav>
                                      </p:tavLst>
                                    </p:anim>
                                    <p:anim calcmode="lin" valueType="num">
                                      <p:cBhvr additive="base">
                                        <p:cTn id="28" dur="750" fill="hold"/>
                                        <p:tgtEl>
                                          <p:spTgt spid="7"/>
                                        </p:tgtEl>
                                        <p:attrNameLst>
                                          <p:attrName>ppt_y</p:attrName>
                                        </p:attrNameLst>
                                      </p:cBhvr>
                                      <p:tavLst>
                                        <p:tav tm="0">
                                          <p:val>
                                            <p:strVal val="#ppt_y"/>
                                          </p:val>
                                        </p:tav>
                                        <p:tav tm="100000">
                                          <p:val>
                                            <p:strVal val="#ppt_y"/>
                                          </p:val>
                                        </p:tav>
                                      </p:tavLst>
                                    </p:anim>
                                  </p:childTnLst>
                                </p:cTn>
                              </p:par>
                              <p:par>
                                <p:cTn id="29" presetID="22" presetClass="entr" presetSubtype="8" fill="hold" grpId="0" nodeType="withEffect">
                                  <p:stCondLst>
                                    <p:cond delay="500"/>
                                  </p:stCondLst>
                                  <p:childTnLst>
                                    <p:set>
                                      <p:cBhvr>
                                        <p:cTn id="30" dur="1" fill="hold">
                                          <p:stCondLst>
                                            <p:cond delay="0"/>
                                          </p:stCondLst>
                                        </p:cTn>
                                        <p:tgtEl>
                                          <p:spTgt spid="21"/>
                                        </p:tgtEl>
                                        <p:attrNameLst>
                                          <p:attrName>style.visibility</p:attrName>
                                        </p:attrNameLst>
                                      </p:cBhvr>
                                      <p:to>
                                        <p:strVal val="visible"/>
                                      </p:to>
                                    </p:set>
                                    <p:animEffect transition="in" filter="wipe(left)">
                                      <p:cBhvr>
                                        <p:cTn id="31" dur="500"/>
                                        <p:tgtEl>
                                          <p:spTgt spid="21"/>
                                        </p:tgtEl>
                                      </p:cBhvr>
                                    </p:animEffect>
                                  </p:childTnLst>
                                </p:cTn>
                              </p:par>
                              <p:par>
                                <p:cTn id="32" presetID="10" presetClass="entr" presetSubtype="0" fill="hold" grpId="0" nodeType="withEffect">
                                  <p:stCondLst>
                                    <p:cond delay="75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par>
                                <p:cTn id="35" presetID="2" presetClass="entr" presetSubtype="8" decel="33333" fill="hold" grpId="0" nodeType="withEffect">
                                  <p:stCondLst>
                                    <p:cond delay="25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750" fill="hold"/>
                                        <p:tgtEl>
                                          <p:spTgt spid="8"/>
                                        </p:tgtEl>
                                        <p:attrNameLst>
                                          <p:attrName>ppt_x</p:attrName>
                                        </p:attrNameLst>
                                      </p:cBhvr>
                                      <p:tavLst>
                                        <p:tav tm="0">
                                          <p:val>
                                            <p:strVal val="0-#ppt_w/2"/>
                                          </p:val>
                                        </p:tav>
                                        <p:tav tm="100000">
                                          <p:val>
                                            <p:strVal val="#ppt_x"/>
                                          </p:val>
                                        </p:tav>
                                      </p:tavLst>
                                    </p:anim>
                                    <p:anim calcmode="lin" valueType="num">
                                      <p:cBhvr additive="base">
                                        <p:cTn id="38" dur="750" fill="hold"/>
                                        <p:tgtEl>
                                          <p:spTgt spid="8"/>
                                        </p:tgtEl>
                                        <p:attrNameLst>
                                          <p:attrName>ppt_y</p:attrName>
                                        </p:attrNameLst>
                                      </p:cBhvr>
                                      <p:tavLst>
                                        <p:tav tm="0">
                                          <p:val>
                                            <p:strVal val="#ppt_y"/>
                                          </p:val>
                                        </p:tav>
                                        <p:tav tm="100000">
                                          <p:val>
                                            <p:strVal val="#ppt_y"/>
                                          </p:val>
                                        </p:tav>
                                      </p:tavLst>
                                    </p:anim>
                                  </p:childTnLst>
                                </p:cTn>
                              </p:par>
                              <p:par>
                                <p:cTn id="39" presetID="22" presetClass="entr" presetSubtype="8" fill="hold" grpId="0" nodeType="withEffect">
                                  <p:stCondLst>
                                    <p:cond delay="500"/>
                                  </p:stCondLst>
                                  <p:childTnLst>
                                    <p:set>
                                      <p:cBhvr>
                                        <p:cTn id="40" dur="1" fill="hold">
                                          <p:stCondLst>
                                            <p:cond delay="0"/>
                                          </p:stCondLst>
                                        </p:cTn>
                                        <p:tgtEl>
                                          <p:spTgt spid="24"/>
                                        </p:tgtEl>
                                        <p:attrNameLst>
                                          <p:attrName>style.visibility</p:attrName>
                                        </p:attrNameLst>
                                      </p:cBhvr>
                                      <p:to>
                                        <p:strVal val="visible"/>
                                      </p:to>
                                    </p:set>
                                    <p:animEffect transition="in" filter="wipe(left)">
                                      <p:cBhvr>
                                        <p:cTn id="41" dur="500"/>
                                        <p:tgtEl>
                                          <p:spTgt spid="24"/>
                                        </p:tgtEl>
                                      </p:cBhvr>
                                    </p:animEffect>
                                  </p:childTnLst>
                                </p:cTn>
                              </p:par>
                              <p:par>
                                <p:cTn id="42" presetID="10" presetClass="entr" presetSubtype="0" fill="hold" grpId="0" nodeType="withEffect">
                                  <p:stCondLst>
                                    <p:cond delay="75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2" presetClass="entr" presetSubtype="8" decel="33333" fill="hold" grpId="0" nodeType="withEffect">
                                  <p:stCondLst>
                                    <p:cond delay="250"/>
                                  </p:stCondLst>
                                  <p:childTnLst>
                                    <p:set>
                                      <p:cBhvr>
                                        <p:cTn id="46" dur="1" fill="hold">
                                          <p:stCondLst>
                                            <p:cond delay="0"/>
                                          </p:stCondLst>
                                        </p:cTn>
                                        <p:tgtEl>
                                          <p:spTgt spid="9"/>
                                        </p:tgtEl>
                                        <p:attrNameLst>
                                          <p:attrName>style.visibility</p:attrName>
                                        </p:attrNameLst>
                                      </p:cBhvr>
                                      <p:to>
                                        <p:strVal val="visible"/>
                                      </p:to>
                                    </p:set>
                                    <p:anim calcmode="lin" valueType="num">
                                      <p:cBhvr additive="base">
                                        <p:cTn id="47" dur="750" fill="hold"/>
                                        <p:tgtEl>
                                          <p:spTgt spid="9"/>
                                        </p:tgtEl>
                                        <p:attrNameLst>
                                          <p:attrName>ppt_x</p:attrName>
                                        </p:attrNameLst>
                                      </p:cBhvr>
                                      <p:tavLst>
                                        <p:tav tm="0">
                                          <p:val>
                                            <p:strVal val="0-#ppt_w/2"/>
                                          </p:val>
                                        </p:tav>
                                        <p:tav tm="100000">
                                          <p:val>
                                            <p:strVal val="#ppt_x"/>
                                          </p:val>
                                        </p:tav>
                                      </p:tavLst>
                                    </p:anim>
                                    <p:anim calcmode="lin" valueType="num">
                                      <p:cBhvr additive="base">
                                        <p:cTn id="48" dur="750" fill="hold"/>
                                        <p:tgtEl>
                                          <p:spTgt spid="9"/>
                                        </p:tgtEl>
                                        <p:attrNameLst>
                                          <p:attrName>ppt_y</p:attrName>
                                        </p:attrNameLst>
                                      </p:cBhvr>
                                      <p:tavLst>
                                        <p:tav tm="0">
                                          <p:val>
                                            <p:strVal val="#ppt_y"/>
                                          </p:val>
                                        </p:tav>
                                        <p:tav tm="100000">
                                          <p:val>
                                            <p:strVal val="#ppt_y"/>
                                          </p:val>
                                        </p:tav>
                                      </p:tavLst>
                                    </p:anim>
                                  </p:childTnLst>
                                </p:cTn>
                              </p:par>
                              <p:par>
                                <p:cTn id="49" presetID="22" presetClass="entr" presetSubtype="8" fill="hold" grpId="0" nodeType="withEffect">
                                  <p:stCondLst>
                                    <p:cond delay="500"/>
                                  </p:stCondLst>
                                  <p:childTnLst>
                                    <p:set>
                                      <p:cBhvr>
                                        <p:cTn id="50" dur="1" fill="hold">
                                          <p:stCondLst>
                                            <p:cond delay="0"/>
                                          </p:stCondLst>
                                        </p:cTn>
                                        <p:tgtEl>
                                          <p:spTgt spid="27"/>
                                        </p:tgtEl>
                                        <p:attrNameLst>
                                          <p:attrName>style.visibility</p:attrName>
                                        </p:attrNameLst>
                                      </p:cBhvr>
                                      <p:to>
                                        <p:strVal val="visible"/>
                                      </p:to>
                                    </p:set>
                                    <p:animEffect transition="in" filter="wipe(left)">
                                      <p:cBhvr>
                                        <p:cTn id="51" dur="500"/>
                                        <p:tgtEl>
                                          <p:spTgt spid="27"/>
                                        </p:tgtEl>
                                      </p:cBhvr>
                                    </p:animEffect>
                                  </p:childTnLst>
                                </p:cTn>
                              </p:par>
                              <p:par>
                                <p:cTn id="52" presetID="10" presetClass="entr" presetSubtype="0" fill="hold" grpId="0" nodeType="withEffect">
                                  <p:stCondLst>
                                    <p:cond delay="750"/>
                                  </p:stCondLst>
                                  <p:childTnLst>
                                    <p:set>
                                      <p:cBhvr>
                                        <p:cTn id="53" dur="1" fill="hold">
                                          <p:stCondLst>
                                            <p:cond delay="0"/>
                                          </p:stCondLst>
                                        </p:cTn>
                                        <p:tgtEl>
                                          <p:spTgt spid="25"/>
                                        </p:tgtEl>
                                        <p:attrNameLst>
                                          <p:attrName>style.visibility</p:attrName>
                                        </p:attrNameLst>
                                      </p:cBhvr>
                                      <p:to>
                                        <p:strVal val="visible"/>
                                      </p:to>
                                    </p:set>
                                    <p:animEffect transition="in" filter="fade">
                                      <p:cBhvr>
                                        <p:cTn id="54" dur="500"/>
                                        <p:tgtEl>
                                          <p:spTgt spid="25"/>
                                        </p:tgtEl>
                                      </p:cBhvr>
                                    </p:animEffect>
                                  </p:childTnLst>
                                </p:cTn>
                              </p:par>
                              <p:par>
                                <p:cTn id="55" presetID="2" presetClass="entr" presetSubtype="8" decel="33333" fill="hold" grpId="0" nodeType="withEffect">
                                  <p:stCondLst>
                                    <p:cond delay="250"/>
                                  </p:stCondLst>
                                  <p:childTnLst>
                                    <p:set>
                                      <p:cBhvr>
                                        <p:cTn id="56" dur="1" fill="hold">
                                          <p:stCondLst>
                                            <p:cond delay="0"/>
                                          </p:stCondLst>
                                        </p:cTn>
                                        <p:tgtEl>
                                          <p:spTgt spid="10"/>
                                        </p:tgtEl>
                                        <p:attrNameLst>
                                          <p:attrName>style.visibility</p:attrName>
                                        </p:attrNameLst>
                                      </p:cBhvr>
                                      <p:to>
                                        <p:strVal val="visible"/>
                                      </p:to>
                                    </p:set>
                                    <p:anim calcmode="lin" valueType="num">
                                      <p:cBhvr additive="base">
                                        <p:cTn id="57" dur="750" fill="hold"/>
                                        <p:tgtEl>
                                          <p:spTgt spid="10"/>
                                        </p:tgtEl>
                                        <p:attrNameLst>
                                          <p:attrName>ppt_x</p:attrName>
                                        </p:attrNameLst>
                                      </p:cBhvr>
                                      <p:tavLst>
                                        <p:tav tm="0">
                                          <p:val>
                                            <p:strVal val="0-#ppt_w/2"/>
                                          </p:val>
                                        </p:tav>
                                        <p:tav tm="100000">
                                          <p:val>
                                            <p:strVal val="#ppt_x"/>
                                          </p:val>
                                        </p:tav>
                                      </p:tavLst>
                                    </p:anim>
                                    <p:anim calcmode="lin" valueType="num">
                                      <p:cBhvr additive="base">
                                        <p:cTn id="58" dur="750" fill="hold"/>
                                        <p:tgtEl>
                                          <p:spTgt spid="10"/>
                                        </p:tgtEl>
                                        <p:attrNameLst>
                                          <p:attrName>ppt_y</p:attrName>
                                        </p:attrNameLst>
                                      </p:cBhvr>
                                      <p:tavLst>
                                        <p:tav tm="0">
                                          <p:val>
                                            <p:strVal val="#ppt_y"/>
                                          </p:val>
                                        </p:tav>
                                        <p:tav tm="100000">
                                          <p:val>
                                            <p:strVal val="#ppt_y"/>
                                          </p:val>
                                        </p:tav>
                                      </p:tavLst>
                                    </p:anim>
                                  </p:childTnLst>
                                </p:cTn>
                              </p:par>
                              <p:par>
                                <p:cTn id="59" presetID="22" presetClass="entr" presetSubtype="8" fill="hold" grpId="0" nodeType="withEffect">
                                  <p:stCondLst>
                                    <p:cond delay="500"/>
                                  </p:stCondLst>
                                  <p:childTnLst>
                                    <p:set>
                                      <p:cBhvr>
                                        <p:cTn id="60" dur="1" fill="hold">
                                          <p:stCondLst>
                                            <p:cond delay="0"/>
                                          </p:stCondLst>
                                        </p:cTn>
                                        <p:tgtEl>
                                          <p:spTgt spid="30"/>
                                        </p:tgtEl>
                                        <p:attrNameLst>
                                          <p:attrName>style.visibility</p:attrName>
                                        </p:attrNameLst>
                                      </p:cBhvr>
                                      <p:to>
                                        <p:strVal val="visible"/>
                                      </p:to>
                                    </p:set>
                                    <p:animEffect transition="in" filter="wipe(left)">
                                      <p:cBhvr>
                                        <p:cTn id="61" dur="500"/>
                                        <p:tgtEl>
                                          <p:spTgt spid="30"/>
                                        </p:tgtEl>
                                      </p:cBhvr>
                                    </p:animEffect>
                                  </p:childTnLst>
                                </p:cTn>
                              </p:par>
                              <p:par>
                                <p:cTn id="62" presetID="10" presetClass="entr" presetSubtype="0" fill="hold" grpId="0" nodeType="withEffect">
                                  <p:stCondLst>
                                    <p:cond delay="750"/>
                                  </p:stCondLst>
                                  <p:childTnLst>
                                    <p:set>
                                      <p:cBhvr>
                                        <p:cTn id="63" dur="1" fill="hold">
                                          <p:stCondLst>
                                            <p:cond delay="0"/>
                                          </p:stCondLst>
                                        </p:cTn>
                                        <p:tgtEl>
                                          <p:spTgt spid="28"/>
                                        </p:tgtEl>
                                        <p:attrNameLst>
                                          <p:attrName>style.visibility</p:attrName>
                                        </p:attrNameLst>
                                      </p:cBhvr>
                                      <p:to>
                                        <p:strVal val="visible"/>
                                      </p:to>
                                    </p:set>
                                    <p:animEffect transition="in" filter="fade">
                                      <p:cBhvr>
                                        <p:cTn id="64" dur="500"/>
                                        <p:tgtEl>
                                          <p:spTgt spid="28"/>
                                        </p:tgtEl>
                                      </p:cBhvr>
                                    </p:animEffect>
                                  </p:childTnLst>
                                </p:cTn>
                              </p:par>
                              <p:par>
                                <p:cTn id="65" presetID="22" presetClass="entr" presetSubtype="8" fill="hold" grpId="0" nodeType="withEffect">
                                  <p:stCondLst>
                                    <p:cond delay="500"/>
                                  </p:stCondLst>
                                  <p:childTnLst>
                                    <p:set>
                                      <p:cBhvr>
                                        <p:cTn id="66" dur="1" fill="hold">
                                          <p:stCondLst>
                                            <p:cond delay="0"/>
                                          </p:stCondLst>
                                        </p:cTn>
                                        <p:tgtEl>
                                          <p:spTgt spid="33"/>
                                        </p:tgtEl>
                                        <p:attrNameLst>
                                          <p:attrName>style.visibility</p:attrName>
                                        </p:attrNameLst>
                                      </p:cBhvr>
                                      <p:to>
                                        <p:strVal val="visible"/>
                                      </p:to>
                                    </p:set>
                                    <p:animEffect transition="in" filter="wipe(left)">
                                      <p:cBhvr>
                                        <p:cTn id="67" dur="500"/>
                                        <p:tgtEl>
                                          <p:spTgt spid="33"/>
                                        </p:tgtEl>
                                      </p:cBhvr>
                                    </p:animEffect>
                                  </p:childTnLst>
                                </p:cTn>
                              </p:par>
                              <p:par>
                                <p:cTn id="68" presetID="10" presetClass="entr" presetSubtype="0" fill="hold" grpId="0" nodeType="withEffect">
                                  <p:stCondLst>
                                    <p:cond delay="750"/>
                                  </p:stCondLst>
                                  <p:childTnLst>
                                    <p:set>
                                      <p:cBhvr>
                                        <p:cTn id="69" dur="1" fill="hold">
                                          <p:stCondLst>
                                            <p:cond delay="0"/>
                                          </p:stCondLst>
                                        </p:cTn>
                                        <p:tgtEl>
                                          <p:spTgt spid="31"/>
                                        </p:tgtEl>
                                        <p:attrNameLst>
                                          <p:attrName>style.visibility</p:attrName>
                                        </p:attrNameLst>
                                      </p:cBhvr>
                                      <p:to>
                                        <p:strVal val="visible"/>
                                      </p:to>
                                    </p:set>
                                    <p:animEffect transition="in" filter="fade">
                                      <p:cBhvr>
                                        <p:cTn id="70" dur="500"/>
                                        <p:tgtEl>
                                          <p:spTgt spid="31"/>
                                        </p:tgtEl>
                                      </p:cBhvr>
                                    </p:animEffect>
                                  </p:childTnLst>
                                </p:cTn>
                              </p:par>
                              <p:par>
                                <p:cTn id="71" presetID="2" presetClass="entr" presetSubtype="8" decel="33333" fill="hold" grpId="0" nodeType="withEffect">
                                  <p:stCondLst>
                                    <p:cond delay="250"/>
                                  </p:stCondLst>
                                  <p:childTnLst>
                                    <p:set>
                                      <p:cBhvr>
                                        <p:cTn id="72" dur="1" fill="hold">
                                          <p:stCondLst>
                                            <p:cond delay="0"/>
                                          </p:stCondLst>
                                        </p:cTn>
                                        <p:tgtEl>
                                          <p:spTgt spid="12"/>
                                        </p:tgtEl>
                                        <p:attrNameLst>
                                          <p:attrName>style.visibility</p:attrName>
                                        </p:attrNameLst>
                                      </p:cBhvr>
                                      <p:to>
                                        <p:strVal val="visible"/>
                                      </p:to>
                                    </p:set>
                                    <p:anim calcmode="lin" valueType="num">
                                      <p:cBhvr additive="base">
                                        <p:cTn id="73" dur="750" fill="hold"/>
                                        <p:tgtEl>
                                          <p:spTgt spid="12"/>
                                        </p:tgtEl>
                                        <p:attrNameLst>
                                          <p:attrName>ppt_x</p:attrName>
                                        </p:attrNameLst>
                                      </p:cBhvr>
                                      <p:tavLst>
                                        <p:tav tm="0">
                                          <p:val>
                                            <p:strVal val="0-#ppt_w/2"/>
                                          </p:val>
                                        </p:tav>
                                        <p:tav tm="100000">
                                          <p:val>
                                            <p:strVal val="#ppt_x"/>
                                          </p:val>
                                        </p:tav>
                                      </p:tavLst>
                                    </p:anim>
                                    <p:anim calcmode="lin" valueType="num">
                                      <p:cBhvr additive="base">
                                        <p:cTn id="74" dur="750" fill="hold"/>
                                        <p:tgtEl>
                                          <p:spTgt spid="12"/>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8" grpId="0"/>
      <p:bldP spid="9" grpId="0"/>
      <p:bldP spid="10" grpId="0"/>
      <p:bldP spid="12" grpId="0"/>
      <p:bldP spid="13" grpId="0"/>
      <p:bldP spid="15" grpId="0" animBg="1"/>
      <p:bldP spid="16" grpId="0"/>
      <p:bldP spid="18" grpId="0" animBg="1"/>
      <p:bldP spid="19" grpId="0"/>
      <p:bldP spid="21" grpId="0" animBg="1"/>
      <p:bldP spid="22" grpId="0"/>
      <p:bldP spid="24" grpId="0" animBg="1"/>
      <p:bldP spid="25" grpId="0"/>
      <p:bldP spid="27" grpId="0" animBg="1"/>
      <p:bldP spid="28" grpId="0"/>
      <p:bldP spid="30" grpId="0" animBg="1"/>
      <p:bldP spid="31" grpId="0"/>
      <p:bldP spid="3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EFF33FE3-045F-C791-0988-C2DF28456B7C}"/>
              </a:ext>
            </a:extLst>
          </p:cNvPr>
          <p:cNvSpPr txBox="1"/>
          <p:nvPr/>
        </p:nvSpPr>
        <p:spPr>
          <a:xfrm>
            <a:off x="304743" y="1399116"/>
            <a:ext cx="10376422" cy="1477328"/>
          </a:xfrm>
          <a:prstGeom prst="rect">
            <a:avLst/>
          </a:prstGeom>
          <a:noFill/>
        </p:spPr>
        <p:txBody>
          <a:bodyPr wrap="square">
            <a:spAutoFit/>
          </a:bodyPr>
          <a:lstStyle>
            <a:defPPr>
              <a:defRPr lang="en-IL"/>
            </a:defPPr>
            <a:lvl1pPr>
              <a:defRPr b="1" kern="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defRPr>
            </a:lvl1pPr>
          </a:lstStyle>
          <a:p>
            <a:r>
              <a:rPr lang="en-US" b="0" dirty="0">
                <a:latin typeface="David" panose="020E0502060401010101" pitchFamily="34" charset="-79"/>
                <a:cs typeface="David" panose="020E0502060401010101" pitchFamily="34" charset="-79"/>
              </a:rPr>
              <a:t>Our project focuses on the field of remote control. Wireless remote control of vehicles and robots is widely used in various applications, including remote-controlled cars and drones. This technology enables operators to perform tasks in hazardous or hard-to-reach environments, enhancing safety and operational flexibility.</a:t>
            </a:r>
          </a:p>
          <a:p>
            <a:br>
              <a:rPr lang="en-US" dirty="0"/>
            </a:br>
            <a:r>
              <a:rPr lang="en-US" dirty="0">
                <a:latin typeface="David" panose="020E0502060401010101" pitchFamily="34" charset="-79"/>
                <a:cs typeface="David" panose="020E0502060401010101" pitchFamily="34" charset="-79"/>
              </a:rPr>
              <a:t>The project is to develop a wireless remote-control system when following the requirements:</a:t>
            </a:r>
          </a:p>
        </p:txBody>
      </p:sp>
      <p:sp>
        <p:nvSpPr>
          <p:cNvPr id="8" name="TextBox 7">
            <a:extLst>
              <a:ext uri="{FF2B5EF4-FFF2-40B4-BE49-F238E27FC236}">
                <a16:creationId xmlns:a16="http://schemas.microsoft.com/office/drawing/2014/main" id="{98DCA287-9F41-300F-49A2-8A8283C063C8}"/>
              </a:ext>
            </a:extLst>
          </p:cNvPr>
          <p:cNvSpPr txBox="1"/>
          <p:nvPr/>
        </p:nvSpPr>
        <p:spPr>
          <a:xfrm>
            <a:off x="109331" y="193003"/>
            <a:ext cx="6788426" cy="892680"/>
          </a:xfrm>
          <a:prstGeom prst="rect">
            <a:avLst/>
          </a:prstGeom>
          <a:noFill/>
        </p:spPr>
        <p:txBody>
          <a:bodyPr wrap="square">
            <a:spAutoFit/>
          </a:bodyPr>
          <a:lstStyle/>
          <a:p>
            <a:pPr algn="l" rtl="0">
              <a:lnSpc>
                <a:spcPct val="150000"/>
              </a:lnSpc>
            </a:pPr>
            <a:r>
              <a:rPr lang="en-US" sz="992" dirty="0">
                <a:latin typeface="David" panose="020E0502060401010101" pitchFamily="34" charset="-79"/>
                <a:ea typeface="Times New Roman" panose="02020603050405020304" pitchFamily="18" charset="0"/>
              </a:rPr>
              <a:t> </a:t>
            </a:r>
            <a:endParaRPr lang="en-IL" sz="992" dirty="0">
              <a:latin typeface="Times New Roman" panose="02020603050405020304" pitchFamily="18" charset="0"/>
              <a:ea typeface="Times New Roman" panose="02020603050405020304" pitchFamily="18" charset="0"/>
            </a:endParaRPr>
          </a:p>
          <a:p>
            <a:pPr marL="0" lvl="1">
              <a:lnSpc>
                <a:spcPct val="150000"/>
              </a:lnSpc>
              <a:buSzPts val="1200"/>
            </a:pPr>
            <a:r>
              <a:rPr lang="en-US" sz="2700" b="1" kern="0" dirty="0">
                <a:solidFill>
                  <a:schemeClr val="bg1"/>
                </a:solidFill>
                <a:latin typeface="Roboto" panose="02000000000000000000" pitchFamily="2" charset="0"/>
                <a:ea typeface="Roboto" panose="02000000000000000000" pitchFamily="2" charset="0"/>
                <a:cs typeface="Roboto" panose="02000000000000000000" pitchFamily="2" charset="0"/>
              </a:rPr>
              <a:t>Project Description and Requirements </a:t>
            </a:r>
            <a:endParaRPr lang="en-IL" sz="2700" b="1" kern="0" dirty="0">
              <a:solidFill>
                <a:schemeClr val="bg1"/>
              </a:solidFill>
              <a:latin typeface="Roboto" panose="02000000000000000000" pitchFamily="2" charset="0"/>
              <a:ea typeface="Roboto" panose="02000000000000000000" pitchFamily="2" charset="0"/>
              <a:cs typeface="Roboto" panose="02000000000000000000" pitchFamily="2" charset="0"/>
            </a:endParaRPr>
          </a:p>
        </p:txBody>
      </p:sp>
      <p:sp>
        <p:nvSpPr>
          <p:cNvPr id="12" name="TextBox 11">
            <a:extLst>
              <a:ext uri="{FF2B5EF4-FFF2-40B4-BE49-F238E27FC236}">
                <a16:creationId xmlns:a16="http://schemas.microsoft.com/office/drawing/2014/main" id="{A61F5E13-E39F-9980-2117-145B30EA5B5B}"/>
              </a:ext>
            </a:extLst>
          </p:cNvPr>
          <p:cNvSpPr txBox="1"/>
          <p:nvPr/>
        </p:nvSpPr>
        <p:spPr>
          <a:xfrm>
            <a:off x="359448" y="3153442"/>
            <a:ext cx="9786038" cy="3693319"/>
          </a:xfrm>
          <a:prstGeom prst="rect">
            <a:avLst/>
          </a:prstGeom>
          <a:noFill/>
        </p:spPr>
        <p:txBody>
          <a:bodyPr wrap="square">
            <a:spAutoFit/>
          </a:bodyPr>
          <a:lstStyle/>
          <a:p>
            <a:pPr marL="241200" lvl="3" indent="-285750">
              <a:buFont typeface="Wingdings" pitchFamily="2" charset="2"/>
              <a:buChar char="Ø"/>
            </a:pPr>
            <a:r>
              <a:rPr lang="en-US" sz="1800" kern="0" dirty="0">
                <a:solidFill>
                  <a:schemeClr val="tx1">
                    <a:lumMod val="75000"/>
                    <a:lumOff val="25000"/>
                  </a:schemeClr>
                </a:solidFill>
                <a:effectLst/>
                <a:latin typeface="David" panose="020E0502060401010101" pitchFamily="34" charset="-79"/>
                <a:ea typeface="Roboto" panose="02000000000000000000" pitchFamily="2" charset="0"/>
                <a:cs typeface="David" panose="020E0502060401010101" pitchFamily="34" charset="-79"/>
              </a:rPr>
              <a:t>A wired control interface between PC and an FPGA (UART)</a:t>
            </a:r>
            <a:endPar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endParaRPr>
          </a:p>
          <a:p>
            <a:pPr marL="0" lvl="3"/>
            <a:endPar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endParaRPr>
          </a:p>
          <a:p>
            <a:pPr marL="241200" lvl="3" indent="-285750">
              <a:buFont typeface="Wingdings" pitchFamily="2" charset="2"/>
              <a:buChar char="Ø"/>
            </a:pPr>
            <a:r>
              <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rPr>
              <a:t>Short and long-range wireless transmission</a:t>
            </a:r>
          </a:p>
          <a:p>
            <a:pPr marL="241200" lvl="3" indent="-285750">
              <a:buFont typeface="Wingdings" pitchFamily="2" charset="2"/>
              <a:buChar char="Ø"/>
            </a:pPr>
            <a:endPar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endParaRPr>
          </a:p>
          <a:p>
            <a:pPr marL="241200" lvl="3" indent="-285750">
              <a:buFont typeface="Wingdings" pitchFamily="2" charset="2"/>
              <a:buChar char="Ø"/>
            </a:pPr>
            <a:r>
              <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rPr>
              <a:t>Auto Correlation </a:t>
            </a:r>
          </a:p>
          <a:p>
            <a:pPr marL="241200" lvl="3" indent="-285750">
              <a:buFont typeface="Wingdings" pitchFamily="2" charset="2"/>
              <a:buChar char="Ø"/>
            </a:pPr>
            <a:endPar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endParaRPr>
          </a:p>
          <a:p>
            <a:pPr marL="241200" lvl="3" indent="-285750">
              <a:buFont typeface="Wingdings" pitchFamily="2" charset="2"/>
              <a:buChar char="Ø"/>
            </a:pPr>
            <a:r>
              <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rPr>
              <a:t>Error-checking mechanisms (CRC8) </a:t>
            </a:r>
          </a:p>
          <a:p>
            <a:pPr marL="241200" lvl="3" indent="-285750">
              <a:buFont typeface="Wingdings" pitchFamily="2" charset="2"/>
              <a:buChar char="Ø"/>
            </a:pPr>
            <a:endPar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endParaRPr>
          </a:p>
          <a:p>
            <a:pPr marL="241200" lvl="3" indent="-285750">
              <a:buFont typeface="Wingdings" pitchFamily="2" charset="2"/>
              <a:buChar char="Ø"/>
            </a:pPr>
            <a:r>
              <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rPr>
              <a:t>A mobile control interface</a:t>
            </a:r>
          </a:p>
          <a:p>
            <a:pPr marL="241200" lvl="3" indent="-285750">
              <a:buFont typeface="Wingdings" pitchFamily="2" charset="2"/>
              <a:buChar char="Ø"/>
            </a:pPr>
            <a:endPar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endParaRPr>
          </a:p>
          <a:p>
            <a:pPr marL="241200" lvl="3" indent="-285750">
              <a:buFont typeface="Wingdings" pitchFamily="2" charset="2"/>
              <a:buChar char="Ø"/>
            </a:pPr>
            <a:r>
              <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rPr>
              <a:t>Real-time operation</a:t>
            </a:r>
          </a:p>
          <a:p>
            <a:pPr marL="241200" lvl="3" indent="-285750">
              <a:buFont typeface="Wingdings" pitchFamily="2" charset="2"/>
              <a:buChar char="Ø"/>
            </a:pPr>
            <a:endPar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endParaRPr>
          </a:p>
          <a:p>
            <a:pPr marL="241200" lvl="3" indent="-285750">
              <a:buFont typeface="Wingdings" pitchFamily="2" charset="2"/>
              <a:buChar char="Ø"/>
            </a:pPr>
            <a:r>
              <a:rPr lang="en-US" kern="0" dirty="0">
                <a:solidFill>
                  <a:schemeClr val="tx1">
                    <a:lumMod val="75000"/>
                    <a:lumOff val="25000"/>
                  </a:schemeClr>
                </a:solidFill>
                <a:latin typeface="David" panose="020E0502060401010101" pitchFamily="34" charset="-79"/>
                <a:ea typeface="Roboto" panose="02000000000000000000" pitchFamily="2" charset="0"/>
                <a:cs typeface="David" panose="020E0502060401010101" pitchFamily="34" charset="-79"/>
              </a:rPr>
              <a:t>Feedback</a:t>
            </a:r>
          </a:p>
        </p:txBody>
      </p:sp>
    </p:spTree>
    <p:extLst>
      <p:ext uri="{BB962C8B-B14F-4D97-AF65-F5344CB8AC3E}">
        <p14:creationId xmlns:p14="http://schemas.microsoft.com/office/powerpoint/2010/main" val="352798389"/>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4" name="תמונה 30" descr="תמונה שמכילה טקסט, תרשים, קו, גופן&#10;&#10;התיאור נוצר באופן אוטומטי">
            <a:extLst>
              <a:ext uri="{FF2B5EF4-FFF2-40B4-BE49-F238E27FC236}">
                <a16:creationId xmlns:a16="http://schemas.microsoft.com/office/drawing/2014/main" id="{61A99078-B9C3-4012-4A70-7762E7DDEBA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36" y="2604433"/>
            <a:ext cx="10798627" cy="3295623"/>
          </a:xfrm>
          <a:prstGeom prst="rect">
            <a:avLst/>
          </a:prstGeom>
          <a:noFill/>
          <a:ln>
            <a:noFill/>
          </a:ln>
        </p:spPr>
      </p:pic>
      <p:sp>
        <p:nvSpPr>
          <p:cNvPr id="6" name="TextBox 5">
            <a:extLst>
              <a:ext uri="{FF2B5EF4-FFF2-40B4-BE49-F238E27FC236}">
                <a16:creationId xmlns:a16="http://schemas.microsoft.com/office/drawing/2014/main" id="{7D952247-D8BA-CDF9-A09C-3934DC18DD95}"/>
              </a:ext>
            </a:extLst>
          </p:cNvPr>
          <p:cNvSpPr txBox="1"/>
          <p:nvPr/>
        </p:nvSpPr>
        <p:spPr>
          <a:xfrm>
            <a:off x="121559" y="1527202"/>
            <a:ext cx="8098102" cy="646331"/>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The structure of wireless communication remote-control system with two FPGA cards.</a:t>
            </a:r>
            <a:r>
              <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 </a:t>
            </a:r>
          </a:p>
        </p:txBody>
      </p:sp>
      <p:sp>
        <p:nvSpPr>
          <p:cNvPr id="8" name="TextBox 7">
            <a:extLst>
              <a:ext uri="{FF2B5EF4-FFF2-40B4-BE49-F238E27FC236}">
                <a16:creationId xmlns:a16="http://schemas.microsoft.com/office/drawing/2014/main" id="{838D1DC4-35AA-C9D3-0FCA-AAFB28844307}"/>
              </a:ext>
            </a:extLst>
          </p:cNvPr>
          <p:cNvSpPr txBox="1"/>
          <p:nvPr/>
        </p:nvSpPr>
        <p:spPr>
          <a:xfrm>
            <a:off x="121559" y="399170"/>
            <a:ext cx="6100791"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General view of system block diagram</a:t>
            </a:r>
            <a:r>
              <a:rPr lang="en-IL" sz="2700" b="1" kern="0" dirty="0">
                <a:solidFill>
                  <a:schemeClr val="bg1"/>
                </a:solidFill>
                <a:latin typeface="Roboto" pitchFamily="2" charset="0"/>
              </a:rPr>
              <a:t> </a:t>
            </a:r>
          </a:p>
        </p:txBody>
      </p:sp>
    </p:spTree>
    <p:extLst>
      <p:ext uri="{BB962C8B-B14F-4D97-AF65-F5344CB8AC3E}">
        <p14:creationId xmlns:p14="http://schemas.microsoft.com/office/powerpoint/2010/main" val="7093331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pic>
        <p:nvPicPr>
          <p:cNvPr id="4" name="תמונה 28" descr="תמונה שמכילה טקסט, מחשב, מחשב נייד, תרשים&#10;&#10;התיאור נוצר באופן אוטומטי">
            <a:extLst>
              <a:ext uri="{FF2B5EF4-FFF2-40B4-BE49-F238E27FC236}">
                <a16:creationId xmlns:a16="http://schemas.microsoft.com/office/drawing/2014/main" id="{B5004EAC-2988-ED2D-018B-3C192321DC4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278908" y="2692400"/>
            <a:ext cx="8583549" cy="2823034"/>
          </a:xfrm>
          <a:prstGeom prst="rect">
            <a:avLst/>
          </a:prstGeom>
          <a:noFill/>
          <a:ln>
            <a:noFill/>
          </a:ln>
        </p:spPr>
      </p:pic>
      <p:sp>
        <p:nvSpPr>
          <p:cNvPr id="5" name="Right Arrow 4">
            <a:extLst>
              <a:ext uri="{FF2B5EF4-FFF2-40B4-BE49-F238E27FC236}">
                <a16:creationId xmlns:a16="http://schemas.microsoft.com/office/drawing/2014/main" id="{AAB4A60D-3CB2-99E3-EC1E-0C1172A66F35}"/>
              </a:ext>
            </a:extLst>
          </p:cNvPr>
          <p:cNvSpPr/>
          <p:nvPr/>
        </p:nvSpPr>
        <p:spPr>
          <a:xfrm rot="5400000">
            <a:off x="3622856" y="5379879"/>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9" name="Right Arrow 8">
            <a:extLst>
              <a:ext uri="{FF2B5EF4-FFF2-40B4-BE49-F238E27FC236}">
                <a16:creationId xmlns:a16="http://schemas.microsoft.com/office/drawing/2014/main" id="{CEC3134D-7C00-ECF1-4945-08D67807241E}"/>
              </a:ext>
            </a:extLst>
          </p:cNvPr>
          <p:cNvSpPr/>
          <p:nvPr/>
        </p:nvSpPr>
        <p:spPr>
          <a:xfrm rot="16200000">
            <a:off x="3622856" y="2276657"/>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10" name="Right Arrow 9">
            <a:extLst>
              <a:ext uri="{FF2B5EF4-FFF2-40B4-BE49-F238E27FC236}">
                <a16:creationId xmlns:a16="http://schemas.microsoft.com/office/drawing/2014/main" id="{A79E09B4-4DE7-6339-3E6A-E5F3F9155C74}"/>
              </a:ext>
            </a:extLst>
          </p:cNvPr>
          <p:cNvSpPr/>
          <p:nvPr/>
        </p:nvSpPr>
        <p:spPr>
          <a:xfrm rot="5400000">
            <a:off x="7841170" y="5379879"/>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11" name="Right Arrow 10">
            <a:extLst>
              <a:ext uri="{FF2B5EF4-FFF2-40B4-BE49-F238E27FC236}">
                <a16:creationId xmlns:a16="http://schemas.microsoft.com/office/drawing/2014/main" id="{8813CEE2-022E-55CE-8978-9ED5332408A4}"/>
              </a:ext>
            </a:extLst>
          </p:cNvPr>
          <p:cNvSpPr/>
          <p:nvPr/>
        </p:nvSpPr>
        <p:spPr>
          <a:xfrm rot="5400000">
            <a:off x="5732013" y="5382408"/>
            <a:ext cx="512827" cy="359195"/>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L" sz="1488"/>
          </a:p>
        </p:txBody>
      </p:sp>
      <p:sp>
        <p:nvSpPr>
          <p:cNvPr id="12" name="TextBox 11">
            <a:extLst>
              <a:ext uri="{FF2B5EF4-FFF2-40B4-BE49-F238E27FC236}">
                <a16:creationId xmlns:a16="http://schemas.microsoft.com/office/drawing/2014/main" id="{771EE15F-7E02-52AA-9250-EE29EB369F0E}"/>
              </a:ext>
            </a:extLst>
          </p:cNvPr>
          <p:cNvSpPr txBox="1"/>
          <p:nvPr/>
        </p:nvSpPr>
        <p:spPr>
          <a:xfrm>
            <a:off x="165582" y="408785"/>
            <a:ext cx="1564044" cy="646331"/>
          </a:xfrm>
          <a:prstGeom prst="rect">
            <a:avLst/>
          </a:prstGeom>
          <a:noFill/>
        </p:spPr>
        <p:txBody>
          <a:bodyPr wrap="square">
            <a:spAutoFit/>
          </a:bodyPr>
          <a:lstStyle/>
          <a:p>
            <a:pPr marL="0" lvl="1">
              <a:lnSpc>
                <a:spcPct val="150000"/>
              </a:lnSpc>
              <a:buSzPts val="1200"/>
            </a:pPr>
            <a:r>
              <a:rPr lang="en-US" sz="2700" b="1" kern="0" dirty="0">
                <a:solidFill>
                  <a:schemeClr val="bg1"/>
                </a:solidFill>
                <a:latin typeface="Roboto" pitchFamily="2" charset="0"/>
              </a:rPr>
              <a:t>CARD A</a:t>
            </a:r>
            <a:endParaRPr lang="en-IL" sz="2700" b="1" kern="0" dirty="0">
              <a:solidFill>
                <a:schemeClr val="bg1"/>
              </a:solidFill>
              <a:latin typeface="Roboto" pitchFamily="2" charset="0"/>
            </a:endParaRPr>
          </a:p>
        </p:txBody>
      </p:sp>
      <p:sp>
        <p:nvSpPr>
          <p:cNvPr id="13" name="TextBox 12">
            <a:extLst>
              <a:ext uri="{FF2B5EF4-FFF2-40B4-BE49-F238E27FC236}">
                <a16:creationId xmlns:a16="http://schemas.microsoft.com/office/drawing/2014/main" id="{F2434E1F-D90C-055B-EB3E-FDB43A106E27}"/>
              </a:ext>
            </a:extLst>
          </p:cNvPr>
          <p:cNvSpPr txBox="1"/>
          <p:nvPr/>
        </p:nvSpPr>
        <p:spPr>
          <a:xfrm>
            <a:off x="2890936" y="1403865"/>
            <a:ext cx="1976666" cy="703078"/>
          </a:xfrm>
          <a:prstGeom prst="rect">
            <a:avLst/>
          </a:prstGeom>
          <a:noFill/>
        </p:spPr>
        <p:txBody>
          <a:bodyPr wrap="square">
            <a:spAutoFit/>
          </a:bodyPr>
          <a:lstStyle/>
          <a:p>
            <a:pPr algn="ctr"/>
            <a:r>
              <a:rPr lang="en-US" sz="1323" kern="0" dirty="0">
                <a:latin typeface="Roboto" panose="02000000000000000000" pitchFamily="2" charset="0"/>
                <a:ea typeface="Roboto" panose="02000000000000000000" pitchFamily="2" charset="0"/>
                <a:cs typeface="Roboto" panose="02000000000000000000" pitchFamily="2" charset="0"/>
              </a:rPr>
              <a:t>Sends a constant via UART communication to the computer</a:t>
            </a:r>
            <a:r>
              <a:rPr lang="en-IL" sz="1323" dirty="0">
                <a:latin typeface="Roboto" panose="02000000000000000000" pitchFamily="2" charset="0"/>
                <a:ea typeface="Roboto" panose="02000000000000000000" pitchFamily="2" charset="0"/>
                <a:cs typeface="Roboto" panose="02000000000000000000" pitchFamily="2" charset="0"/>
              </a:rPr>
              <a:t> </a:t>
            </a:r>
          </a:p>
        </p:txBody>
      </p:sp>
      <p:sp>
        <p:nvSpPr>
          <p:cNvPr id="18" name="TextBox 17">
            <a:extLst>
              <a:ext uri="{FF2B5EF4-FFF2-40B4-BE49-F238E27FC236}">
                <a16:creationId xmlns:a16="http://schemas.microsoft.com/office/drawing/2014/main" id="{5A2BF9EA-B953-F4CD-A74E-277CC98E1E73}"/>
              </a:ext>
            </a:extLst>
          </p:cNvPr>
          <p:cNvSpPr txBox="1"/>
          <p:nvPr/>
        </p:nvSpPr>
        <p:spPr>
          <a:xfrm>
            <a:off x="2864029" y="5826066"/>
            <a:ext cx="1959233" cy="932050"/>
          </a:xfrm>
          <a:prstGeom prst="rect">
            <a:avLst/>
          </a:prstGeom>
          <a:noFill/>
        </p:spPr>
        <p:txBody>
          <a:bodyPr wrap="square">
            <a:spAutoFit/>
          </a:bodyPr>
          <a:lstStyle/>
          <a:p>
            <a:pPr algn="ctr"/>
            <a:r>
              <a:rPr lang="en-US" sz="1323" dirty="0">
                <a:latin typeface="Roboto" panose="02000000000000000000" pitchFamily="2" charset="0"/>
                <a:ea typeface="Roboto" panose="02000000000000000000" pitchFamily="2" charset="0"/>
                <a:cs typeface="Roboto" panose="02000000000000000000" pitchFamily="2" charset="0"/>
              </a:rPr>
              <a:t>Receives information from the computer and transfer it to RAM</a:t>
            </a:r>
          </a:p>
          <a:p>
            <a:pPr algn="ctr"/>
            <a:endParaRPr lang="en-US" sz="1488" dirty="0"/>
          </a:p>
        </p:txBody>
      </p:sp>
      <p:sp>
        <p:nvSpPr>
          <p:cNvPr id="20" name="TextBox 19">
            <a:extLst>
              <a:ext uri="{FF2B5EF4-FFF2-40B4-BE49-F238E27FC236}">
                <a16:creationId xmlns:a16="http://schemas.microsoft.com/office/drawing/2014/main" id="{FC982AFC-96C8-346C-8827-A66B338F23B0}"/>
              </a:ext>
            </a:extLst>
          </p:cNvPr>
          <p:cNvSpPr txBox="1"/>
          <p:nvPr/>
        </p:nvSpPr>
        <p:spPr>
          <a:xfrm>
            <a:off x="4929302" y="5826066"/>
            <a:ext cx="2083959" cy="499496"/>
          </a:xfrm>
          <a:prstGeom prst="rect">
            <a:avLst/>
          </a:prstGeom>
          <a:noFill/>
        </p:spPr>
        <p:txBody>
          <a:bodyPr wrap="square">
            <a:spAutoFit/>
          </a:bodyPr>
          <a:lstStyle/>
          <a:p>
            <a:r>
              <a:rPr lang="en-US" sz="1323" kern="0" dirty="0">
                <a:solidFill>
                  <a:srgbClr val="202122"/>
                </a:solidFill>
                <a:latin typeface="Roboto" panose="02000000000000000000" pitchFamily="2" charset="0"/>
                <a:ea typeface="Roboto" panose="02000000000000000000" pitchFamily="2" charset="0"/>
                <a:cs typeface="Roboto" panose="02000000000000000000" pitchFamily="2" charset="0"/>
              </a:rPr>
              <a:t>Stores the data received from "Uart_rx" block</a:t>
            </a:r>
            <a:endParaRPr lang="en-IL" sz="1323" dirty="0">
              <a:latin typeface="Roboto" panose="02000000000000000000" pitchFamily="2" charset="0"/>
              <a:ea typeface="Roboto" panose="02000000000000000000" pitchFamily="2" charset="0"/>
              <a:cs typeface="Roboto" panose="02000000000000000000" pitchFamily="2" charset="0"/>
            </a:endParaRPr>
          </a:p>
        </p:txBody>
      </p:sp>
      <p:sp>
        <p:nvSpPr>
          <p:cNvPr id="22" name="TextBox 21">
            <a:extLst>
              <a:ext uri="{FF2B5EF4-FFF2-40B4-BE49-F238E27FC236}">
                <a16:creationId xmlns:a16="http://schemas.microsoft.com/office/drawing/2014/main" id="{A4C7080C-A005-6C59-A98A-785718EA5539}"/>
              </a:ext>
            </a:extLst>
          </p:cNvPr>
          <p:cNvSpPr txBox="1"/>
          <p:nvPr/>
        </p:nvSpPr>
        <p:spPr>
          <a:xfrm>
            <a:off x="6959601" y="5815890"/>
            <a:ext cx="2243660" cy="738664"/>
          </a:xfrm>
          <a:prstGeom prst="rect">
            <a:avLst/>
          </a:prstGeom>
          <a:noFill/>
        </p:spPr>
        <p:txBody>
          <a:bodyPr wrap="square">
            <a:spAutoFit/>
          </a:bodyPr>
          <a:lstStyle/>
          <a:p>
            <a:r>
              <a:rPr lang="en-IL" sz="1323" dirty="0">
                <a:latin typeface="Roboto" panose="02000000000000000000" pitchFamily="2" charset="0"/>
                <a:ea typeface="Roboto" panose="02000000000000000000" pitchFamily="2" charset="0"/>
                <a:cs typeface="Roboto" panose="02000000000000000000" pitchFamily="2" charset="0"/>
              </a:rPr>
              <a:t>Fetch </a:t>
            </a:r>
            <a:r>
              <a:rPr lang="en-US" sz="1400" dirty="0"/>
              <a:t>data from the RAM, perform biphase encoding, and wirelessly transmit</a:t>
            </a:r>
            <a:endParaRPr lang="en-IL" sz="1323" dirty="0">
              <a:latin typeface="Roboto" panose="02000000000000000000" pitchFamily="2" charset="0"/>
              <a:ea typeface="Roboto" panose="02000000000000000000" pitchFamily="2" charset="0"/>
              <a:cs typeface="Roboto" panose="02000000000000000000" pitchFamily="2" charset="0"/>
            </a:endParaRPr>
          </a:p>
        </p:txBody>
      </p:sp>
      <p:pic>
        <p:nvPicPr>
          <p:cNvPr id="3" name="תמונה 2">
            <a:extLst>
              <a:ext uri="{FF2B5EF4-FFF2-40B4-BE49-F238E27FC236}">
                <a16:creationId xmlns:a16="http://schemas.microsoft.com/office/drawing/2014/main" id="{852B8B27-755A-6985-0402-037EF4FE658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674495" y="3506187"/>
            <a:ext cx="1526948" cy="1000901"/>
          </a:xfrm>
          <a:prstGeom prst="rect">
            <a:avLst/>
          </a:prstGeom>
          <a:noFill/>
          <a:ln>
            <a:noFill/>
          </a:ln>
        </p:spPr>
      </p:pic>
      <p:pic>
        <p:nvPicPr>
          <p:cNvPr id="6" name="תמונה 5">
            <a:extLst>
              <a:ext uri="{FF2B5EF4-FFF2-40B4-BE49-F238E27FC236}">
                <a16:creationId xmlns:a16="http://schemas.microsoft.com/office/drawing/2014/main" id="{521544BC-6FD1-A94C-C083-FE3D2AE2AA7F}"/>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9309300" y="4853479"/>
            <a:ext cx="1373195" cy="1323910"/>
          </a:xfrm>
          <a:prstGeom prst="rect">
            <a:avLst/>
          </a:prstGeom>
          <a:noFill/>
          <a:ln>
            <a:noFill/>
          </a:ln>
        </p:spPr>
      </p:pic>
    </p:spTree>
    <p:extLst>
      <p:ext uri="{BB962C8B-B14F-4D97-AF65-F5344CB8AC3E}">
        <p14:creationId xmlns:p14="http://schemas.microsoft.com/office/powerpoint/2010/main" val="1003661922"/>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800" decel="100000"/>
                                        <p:tgtEl>
                                          <p:spTgt spid="3"/>
                                        </p:tgtEl>
                                      </p:cBhvr>
                                    </p:animEffect>
                                    <p:anim calcmode="lin" valueType="num">
                                      <p:cBhvr>
                                        <p:cTn id="8" dur="800" decel="100000" fill="hold"/>
                                        <p:tgtEl>
                                          <p:spTgt spid="3"/>
                                        </p:tgtEl>
                                        <p:attrNameLst>
                                          <p:attrName>style.rotation</p:attrName>
                                        </p:attrNameLst>
                                      </p:cBhvr>
                                      <p:tavLst>
                                        <p:tav tm="0">
                                          <p:val>
                                            <p:fltVal val="-90"/>
                                          </p:val>
                                        </p:tav>
                                        <p:tav tm="100000">
                                          <p:val>
                                            <p:fltVal val="0"/>
                                          </p:val>
                                        </p:tav>
                                      </p:tavLst>
                                    </p:anim>
                                    <p:anim calcmode="lin" valueType="num">
                                      <p:cBhvr>
                                        <p:cTn id="9" dur="800" decel="100000" fill="hold"/>
                                        <p:tgtEl>
                                          <p:spTgt spid="3"/>
                                        </p:tgtEl>
                                        <p:attrNameLst>
                                          <p:attrName>ppt_x</p:attrName>
                                        </p:attrNameLst>
                                      </p:cBhvr>
                                      <p:tavLst>
                                        <p:tav tm="0">
                                          <p:val>
                                            <p:strVal val="#ppt_x+0.4"/>
                                          </p:val>
                                        </p:tav>
                                        <p:tav tm="100000">
                                          <p:val>
                                            <p:strVal val="#ppt_x-0.05"/>
                                          </p:val>
                                        </p:tav>
                                      </p:tavLst>
                                    </p:anim>
                                    <p:anim calcmode="lin" valueType="num">
                                      <p:cBhvr>
                                        <p:cTn id="10" dur="800" decel="100000" fill="hold"/>
                                        <p:tgtEl>
                                          <p:spTgt spid="3"/>
                                        </p:tgtEl>
                                        <p:attrNameLst>
                                          <p:attrName>ppt_y</p:attrName>
                                        </p:attrNameLst>
                                      </p:cBhvr>
                                      <p:tavLst>
                                        <p:tav tm="0">
                                          <p:val>
                                            <p:strVal val="#ppt_y-0.4"/>
                                          </p:val>
                                        </p:tav>
                                        <p:tav tm="100000">
                                          <p:val>
                                            <p:strVal val="#ppt_y+0.1"/>
                                          </p:val>
                                        </p:tav>
                                      </p:tavLst>
                                    </p:anim>
                                    <p:anim calcmode="lin" valueType="num">
                                      <p:cBhvr>
                                        <p:cTn id="11" dur="200" accel="100000" fill="hold">
                                          <p:stCondLst>
                                            <p:cond delay="800"/>
                                          </p:stCondLst>
                                        </p:cTn>
                                        <p:tgtEl>
                                          <p:spTgt spid="3"/>
                                        </p:tgtEl>
                                        <p:attrNameLst>
                                          <p:attrName>ppt_x</p:attrName>
                                        </p:attrNameLst>
                                      </p:cBhvr>
                                      <p:tavLst>
                                        <p:tav tm="0">
                                          <p:val>
                                            <p:strVal val="#ppt_x-0.05"/>
                                          </p:val>
                                        </p:tav>
                                        <p:tav tm="100000">
                                          <p:val>
                                            <p:strVal val="#ppt_x"/>
                                          </p:val>
                                        </p:tav>
                                      </p:tavLst>
                                    </p:anim>
                                    <p:anim calcmode="lin" valueType="num">
                                      <p:cBhvr>
                                        <p:cTn id="12" dur="200" accel="100000" fill="hold">
                                          <p:stCondLst>
                                            <p:cond delay="800"/>
                                          </p:stCondLst>
                                        </p:cTn>
                                        <p:tgtEl>
                                          <p:spTgt spid="3"/>
                                        </p:tgtEl>
                                        <p:attrNameLst>
                                          <p:attrName>ppt_y</p:attrName>
                                        </p:attrNameLst>
                                      </p:cBhvr>
                                      <p:tavLst>
                                        <p:tav tm="0">
                                          <p:val>
                                            <p:strVal val="#ppt_y+0.1"/>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5" presetClass="entr" presetSubtype="0" fill="hold" nodeType="click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18"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19"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20" dur="1000" fill="hold"/>
                                        <p:tgtEl>
                                          <p:spTgt spid="6"/>
                                        </p:tgtEl>
                                        <p:attrNameLst>
                                          <p:attrName>ppt_h</p:attrName>
                                        </p:attrNameLst>
                                      </p:cBhvr>
                                      <p:tavLst>
                                        <p:tav tm="0">
                                          <p:val>
                                            <p:strVal val="#ppt_h"/>
                                          </p:val>
                                        </p:tav>
                                        <p:tav tm="100000">
                                          <p:val>
                                            <p:strVal val="#ppt_h"/>
                                          </p:val>
                                        </p:tav>
                                      </p:tavLst>
                                    </p:anim>
                                    <p:anim calcmode="lin" valueType="num">
                                      <p:cBhvr>
                                        <p:cTn id="21"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22"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23"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24" dur="1000" decel="50000">
                                          <p:stCondLst>
                                            <p:cond delay="0"/>
                                          </p:stCondLst>
                                        </p:cTn>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seq concurrent="1" nextAc="seek">
              <p:cTn id="25" restart="whenNotActive" fill="hold" evtFilter="cancelBubble" nodeType="interactiveSeq">
                <p:stCondLst>
                  <p:cond evt="onClick" delay="0">
                    <p:tgtEl>
                      <p:spTgt spid="3"/>
                    </p:tgtEl>
                  </p:cond>
                </p:stCondLst>
                <p:endSync evt="end" delay="0">
                  <p:rtn val="all"/>
                </p:endSync>
                <p:childTnLst>
                  <p:par>
                    <p:cTn id="26" fill="hold">
                      <p:stCondLst>
                        <p:cond delay="0"/>
                      </p:stCondLst>
                      <p:childTnLst>
                        <p:par>
                          <p:cTn id="27" fill="hold">
                            <p:stCondLst>
                              <p:cond delay="0"/>
                            </p:stCondLst>
                            <p:childTnLst>
                              <p:par>
                                <p:cTn id="28" presetID="26" presetClass="entr" presetSubtype="0" fill="hold" nodeType="clickEffect">
                                  <p:stCondLst>
                                    <p:cond delay="0"/>
                                  </p:stCondLst>
                                  <p:childTnLst>
                                    <p:set>
                                      <p:cBhvr>
                                        <p:cTn id="29" dur="1" fill="hold">
                                          <p:stCondLst>
                                            <p:cond delay="0"/>
                                          </p:stCondLst>
                                        </p:cTn>
                                        <p:tgtEl>
                                          <p:spTgt spid="3"/>
                                        </p:tgtEl>
                                        <p:attrNameLst>
                                          <p:attrName>style.visibility</p:attrName>
                                        </p:attrNameLst>
                                      </p:cBhvr>
                                      <p:to>
                                        <p:strVal val="visible"/>
                                      </p:to>
                                    </p:set>
                                    <p:animEffect transition="in" filter="wipe(down)">
                                      <p:cBhvr>
                                        <p:cTn id="30" dur="580">
                                          <p:stCondLst>
                                            <p:cond delay="0"/>
                                          </p:stCondLst>
                                        </p:cTn>
                                        <p:tgtEl>
                                          <p:spTgt spid="3"/>
                                        </p:tgtEl>
                                      </p:cBhvr>
                                    </p:animEffect>
                                    <p:anim calcmode="lin" valueType="num">
                                      <p:cBhvr>
                                        <p:cTn id="31"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32"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33"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34"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35"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36" dur="26">
                                          <p:stCondLst>
                                            <p:cond delay="650"/>
                                          </p:stCondLst>
                                        </p:cTn>
                                        <p:tgtEl>
                                          <p:spTgt spid="3"/>
                                        </p:tgtEl>
                                      </p:cBhvr>
                                      <p:to x="100000" y="60000"/>
                                    </p:animScale>
                                    <p:animScale>
                                      <p:cBhvr>
                                        <p:cTn id="37" dur="166" decel="50000">
                                          <p:stCondLst>
                                            <p:cond delay="676"/>
                                          </p:stCondLst>
                                        </p:cTn>
                                        <p:tgtEl>
                                          <p:spTgt spid="3"/>
                                        </p:tgtEl>
                                      </p:cBhvr>
                                      <p:to x="100000" y="100000"/>
                                    </p:animScale>
                                    <p:animScale>
                                      <p:cBhvr>
                                        <p:cTn id="38" dur="26">
                                          <p:stCondLst>
                                            <p:cond delay="1312"/>
                                          </p:stCondLst>
                                        </p:cTn>
                                        <p:tgtEl>
                                          <p:spTgt spid="3"/>
                                        </p:tgtEl>
                                      </p:cBhvr>
                                      <p:to x="100000" y="80000"/>
                                    </p:animScale>
                                    <p:animScale>
                                      <p:cBhvr>
                                        <p:cTn id="39" dur="166" decel="50000">
                                          <p:stCondLst>
                                            <p:cond delay="1338"/>
                                          </p:stCondLst>
                                        </p:cTn>
                                        <p:tgtEl>
                                          <p:spTgt spid="3"/>
                                        </p:tgtEl>
                                      </p:cBhvr>
                                      <p:to x="100000" y="100000"/>
                                    </p:animScale>
                                    <p:animScale>
                                      <p:cBhvr>
                                        <p:cTn id="40" dur="26">
                                          <p:stCondLst>
                                            <p:cond delay="1642"/>
                                          </p:stCondLst>
                                        </p:cTn>
                                        <p:tgtEl>
                                          <p:spTgt spid="3"/>
                                        </p:tgtEl>
                                      </p:cBhvr>
                                      <p:to x="100000" y="90000"/>
                                    </p:animScale>
                                    <p:animScale>
                                      <p:cBhvr>
                                        <p:cTn id="41" dur="166" decel="50000">
                                          <p:stCondLst>
                                            <p:cond delay="1668"/>
                                          </p:stCondLst>
                                        </p:cTn>
                                        <p:tgtEl>
                                          <p:spTgt spid="3"/>
                                        </p:tgtEl>
                                      </p:cBhvr>
                                      <p:to x="100000" y="100000"/>
                                    </p:animScale>
                                    <p:animScale>
                                      <p:cBhvr>
                                        <p:cTn id="42" dur="26">
                                          <p:stCondLst>
                                            <p:cond delay="1808"/>
                                          </p:stCondLst>
                                        </p:cTn>
                                        <p:tgtEl>
                                          <p:spTgt spid="3"/>
                                        </p:tgtEl>
                                      </p:cBhvr>
                                      <p:to x="100000" y="95000"/>
                                    </p:animScale>
                                    <p:animScale>
                                      <p:cBhvr>
                                        <p:cTn id="43" dur="166" decel="50000">
                                          <p:stCondLst>
                                            <p:cond delay="1834"/>
                                          </p:stCondLst>
                                        </p:cTn>
                                        <p:tgtEl>
                                          <p:spTgt spid="3"/>
                                        </p:tgtEl>
                                      </p:cBhvr>
                                      <p:to x="100000" y="100000"/>
                                    </p:animScale>
                                  </p:childTnLst>
                                </p:cTn>
                              </p:par>
                            </p:childTnLst>
                          </p:cTn>
                        </p:par>
                      </p:childTnLst>
                    </p:cTn>
                  </p:par>
                </p:childTnLst>
              </p:cTn>
              <p:nextCondLst>
                <p:cond evt="onClick" delay="0">
                  <p:tgtEl>
                    <p:spTgt spid="3"/>
                  </p:tgtEl>
                </p:cond>
              </p:nextCondLst>
            </p:seq>
            <p:seq concurrent="1" nextAc="seek">
              <p:cTn id="44" restart="whenNotActive" fill="hold" evtFilter="cancelBubble" nodeType="interactiveSeq">
                <p:stCondLst>
                  <p:cond evt="onClick" delay="0">
                    <p:tgtEl>
                      <p:spTgt spid="6"/>
                    </p:tgtEl>
                  </p:cond>
                </p:stCondLst>
                <p:endSync evt="end" delay="0">
                  <p:rtn val="all"/>
                </p:endSync>
                <p:childTnLst>
                  <p:par>
                    <p:cTn id="45" fill="hold">
                      <p:stCondLst>
                        <p:cond delay="0"/>
                      </p:stCondLst>
                      <p:childTnLst>
                        <p:par>
                          <p:cTn id="46" fill="hold">
                            <p:stCondLst>
                              <p:cond delay="0"/>
                            </p:stCondLst>
                            <p:childTnLst>
                              <p:par>
                                <p:cTn id="47" presetID="25" presetClass="entr" presetSubtype="0" fill="hold" nodeType="clickEffect">
                                  <p:stCondLst>
                                    <p:cond delay="0"/>
                                  </p:stCondLst>
                                  <p:childTnLst>
                                    <p:set>
                                      <p:cBhvr>
                                        <p:cTn id="48" dur="1" fill="hold">
                                          <p:stCondLst>
                                            <p:cond delay="0"/>
                                          </p:stCondLst>
                                        </p:cTn>
                                        <p:tgtEl>
                                          <p:spTgt spid="6"/>
                                        </p:tgtEl>
                                        <p:attrNameLst>
                                          <p:attrName>style.visibility</p:attrName>
                                        </p:attrNameLst>
                                      </p:cBhvr>
                                      <p:to>
                                        <p:strVal val="visible"/>
                                      </p:to>
                                    </p:set>
                                    <p:anim calcmode="lin" valueType="num">
                                      <p:cBhvr>
                                        <p:cTn id="49"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50"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51"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52" dur="1000" fill="hold"/>
                                        <p:tgtEl>
                                          <p:spTgt spid="6"/>
                                        </p:tgtEl>
                                        <p:attrNameLst>
                                          <p:attrName>ppt_h</p:attrName>
                                        </p:attrNameLst>
                                      </p:cBhvr>
                                      <p:tavLst>
                                        <p:tav tm="0">
                                          <p:val>
                                            <p:strVal val="#ppt_h"/>
                                          </p:val>
                                        </p:tav>
                                        <p:tav tm="100000">
                                          <p:val>
                                            <p:strVal val="#ppt_h"/>
                                          </p:val>
                                        </p:tav>
                                      </p:tavLst>
                                    </p:anim>
                                    <p:anim calcmode="lin" valueType="num">
                                      <p:cBhvr>
                                        <p:cTn id="53"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54"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55"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56" dur="1000" decel="50000">
                                          <p:stCondLst>
                                            <p:cond delay="0"/>
                                          </p:stCondLst>
                                        </p:cTn>
                                        <p:tgtEl>
                                          <p:spTgt spid="6"/>
                                        </p:tgtEl>
                                      </p:cBhvr>
                                    </p:animEffect>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73950" y="405330"/>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UART Communication</a:t>
            </a:r>
            <a:endParaRPr lang="en-IL" sz="2700" b="1" kern="0" dirty="0">
              <a:solidFill>
                <a:schemeClr val="bg1"/>
              </a:solidFill>
              <a:latin typeface="Roboto" pitchFamily="2" charset="0"/>
            </a:endParaRPr>
          </a:p>
        </p:txBody>
      </p:sp>
      <p:pic>
        <p:nvPicPr>
          <p:cNvPr id="2" name="תמונה 1">
            <a:extLst>
              <a:ext uri="{FF2B5EF4-FFF2-40B4-BE49-F238E27FC236}">
                <a16:creationId xmlns:a16="http://schemas.microsoft.com/office/drawing/2014/main" id="{E100FDCC-7843-65D1-AC24-CBE833DA305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2641" y="3355258"/>
            <a:ext cx="10711874" cy="1364226"/>
          </a:xfrm>
          <a:prstGeom prst="rect">
            <a:avLst/>
          </a:prstGeom>
          <a:noFill/>
          <a:ln>
            <a:noFill/>
          </a:ln>
        </p:spPr>
      </p:pic>
      <p:sp>
        <p:nvSpPr>
          <p:cNvPr id="3" name="TextBox 5">
            <a:extLst>
              <a:ext uri="{FF2B5EF4-FFF2-40B4-BE49-F238E27FC236}">
                <a16:creationId xmlns:a16="http://schemas.microsoft.com/office/drawing/2014/main" id="{B51BD365-8E01-DF79-C00A-467713989258}"/>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How to send the data in UART communication?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 name="TextBox 9">
            <a:extLst>
              <a:ext uri="{FF2B5EF4-FFF2-40B4-BE49-F238E27FC236}">
                <a16:creationId xmlns:a16="http://schemas.microsoft.com/office/drawing/2014/main" id="{921B9313-DB44-8D58-E9D6-D30C72A5FDC3}"/>
              </a:ext>
            </a:extLst>
          </p:cNvPr>
          <p:cNvSpPr txBox="1"/>
          <p:nvPr/>
        </p:nvSpPr>
        <p:spPr>
          <a:xfrm>
            <a:off x="464443" y="3033952"/>
            <a:ext cx="9870875" cy="321306"/>
          </a:xfrm>
          <a:prstGeom prst="rect">
            <a:avLst/>
          </a:prstGeom>
          <a:noFill/>
        </p:spPr>
        <p:txBody>
          <a:bodyPr wrap="square">
            <a:spAutoFit/>
          </a:bodyPr>
          <a:lstStyle/>
          <a:p>
            <a:r>
              <a:rPr lang="en-US" sz="1488" kern="0" dirty="0">
                <a:solidFill>
                  <a:schemeClr val="tx1">
                    <a:lumMod val="75000"/>
                    <a:lumOff val="25000"/>
                  </a:schemeClr>
                </a:solidFill>
                <a:latin typeface="Cambria" panose="02040503050406030204" pitchFamily="18" charset="0"/>
              </a:rPr>
              <a:t>An example for UART communication packet:</a:t>
            </a:r>
            <a:endParaRPr lang="en-IL" sz="1488" dirty="0">
              <a:solidFill>
                <a:schemeClr val="tx1">
                  <a:lumMod val="75000"/>
                  <a:lumOff val="25000"/>
                </a:schemeClr>
              </a:solidFill>
              <a:latin typeface="Cambria" panose="02040503050406030204" pitchFamily="18" charset="0"/>
            </a:endParaRPr>
          </a:p>
        </p:txBody>
      </p:sp>
    </p:spTree>
    <p:extLst>
      <p:ext uri="{BB962C8B-B14F-4D97-AF65-F5344CB8AC3E}">
        <p14:creationId xmlns:p14="http://schemas.microsoft.com/office/powerpoint/2010/main" val="3416435503"/>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1351206" y="398074"/>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RAM</a:t>
            </a:r>
            <a:endParaRPr lang="en-IL" sz="2700" b="1" kern="0" dirty="0">
              <a:solidFill>
                <a:schemeClr val="bg1"/>
              </a:solidFill>
              <a:latin typeface="Roboto" pitchFamily="2" charset="0"/>
            </a:endParaRPr>
          </a:p>
        </p:txBody>
      </p:sp>
      <p:sp>
        <p:nvSpPr>
          <p:cNvPr id="2" name="מלבן 1">
            <a:extLst>
              <a:ext uri="{FF2B5EF4-FFF2-40B4-BE49-F238E27FC236}">
                <a16:creationId xmlns:a16="http://schemas.microsoft.com/office/drawing/2014/main" id="{C2A11790-A09A-B00C-5B02-3C9E875975D5}"/>
              </a:ext>
            </a:extLst>
          </p:cNvPr>
          <p:cNvSpPr/>
          <p:nvPr/>
        </p:nvSpPr>
        <p:spPr>
          <a:xfrm>
            <a:off x="3456781" y="1762432"/>
            <a:ext cx="3886200" cy="4866968"/>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3" name="TextBox 5">
            <a:extLst>
              <a:ext uri="{FF2B5EF4-FFF2-40B4-BE49-F238E27FC236}">
                <a16:creationId xmlns:a16="http://schemas.microsoft.com/office/drawing/2014/main" id="{E1E4E9B0-EF41-52E8-098D-24F531708D32}"/>
              </a:ext>
            </a:extLst>
          </p:cNvPr>
          <p:cNvSpPr txBox="1"/>
          <p:nvPr/>
        </p:nvSpPr>
        <p:spPr>
          <a:xfrm>
            <a:off x="4631063" y="1393100"/>
            <a:ext cx="1674044"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RAM 64 Bytes</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6" name="מחבר ישר 5">
            <a:extLst>
              <a:ext uri="{FF2B5EF4-FFF2-40B4-BE49-F238E27FC236}">
                <a16:creationId xmlns:a16="http://schemas.microsoft.com/office/drawing/2014/main" id="{3E2DFD81-249E-BD83-7EB7-A0388496C7B7}"/>
              </a:ext>
            </a:extLst>
          </p:cNvPr>
          <p:cNvCxnSpPr>
            <a:stCxn id="2" idx="1"/>
            <a:endCxn id="2" idx="3"/>
          </p:cNvCxnSpPr>
          <p:nvPr/>
        </p:nvCxnSpPr>
        <p:spPr>
          <a:xfrm>
            <a:off x="3456781" y="4195916"/>
            <a:ext cx="3886200" cy="0"/>
          </a:xfrm>
          <a:prstGeom prst="line">
            <a:avLst/>
          </a:prstGeom>
        </p:spPr>
        <p:style>
          <a:lnRef idx="2">
            <a:schemeClr val="dk1"/>
          </a:lnRef>
          <a:fillRef idx="0">
            <a:schemeClr val="dk1"/>
          </a:fillRef>
          <a:effectRef idx="1">
            <a:schemeClr val="dk1"/>
          </a:effectRef>
          <a:fontRef idx="minor">
            <a:schemeClr val="tx1"/>
          </a:fontRef>
        </p:style>
      </p:cxnSp>
      <p:sp>
        <p:nvSpPr>
          <p:cNvPr id="7" name="תיבת טקסט 6">
            <a:extLst>
              <a:ext uri="{FF2B5EF4-FFF2-40B4-BE49-F238E27FC236}">
                <a16:creationId xmlns:a16="http://schemas.microsoft.com/office/drawing/2014/main" id="{B516DBD3-01E3-22C4-E2FA-059258B72835}"/>
              </a:ext>
            </a:extLst>
          </p:cNvPr>
          <p:cNvSpPr txBox="1"/>
          <p:nvPr/>
        </p:nvSpPr>
        <p:spPr>
          <a:xfrm>
            <a:off x="3752605" y="1855789"/>
            <a:ext cx="3294550" cy="2246769"/>
          </a:xfrm>
          <a:prstGeom prst="rect">
            <a:avLst/>
          </a:prstGeom>
          <a:noFill/>
        </p:spPr>
        <p:txBody>
          <a:bodyPr wrap="square" rtlCol="1">
            <a:spAutoFit/>
          </a:bodyPr>
          <a:lstStyle/>
          <a:p>
            <a:r>
              <a:rPr lang="en-US" sz="2800" dirty="0">
                <a:highlight>
                  <a:srgbClr val="00FFFF"/>
                </a:highlight>
              </a:rPr>
              <a:t>0</a:t>
            </a:r>
            <a:r>
              <a:rPr lang="en-US" sz="2800" dirty="0"/>
              <a:t>     0     0     0     0     0</a:t>
            </a:r>
          </a:p>
          <a:p>
            <a:r>
              <a:rPr lang="en-US" sz="2800" dirty="0">
                <a:highlight>
                  <a:srgbClr val="00FFFF"/>
                </a:highlight>
              </a:rPr>
              <a:t>0</a:t>
            </a:r>
            <a:r>
              <a:rPr lang="en-US" sz="2800" dirty="0"/>
              <a:t>     0     0     0     0     1</a:t>
            </a:r>
          </a:p>
          <a:p>
            <a:r>
              <a:rPr lang="en-US" sz="2800" dirty="0">
                <a:highlight>
                  <a:srgbClr val="00FFFF"/>
                </a:highlight>
              </a:rPr>
              <a:t>0</a:t>
            </a:r>
            <a:r>
              <a:rPr lang="en-US" sz="2800" dirty="0"/>
              <a:t>     0     0     0     1     0</a:t>
            </a:r>
          </a:p>
          <a:p>
            <a:r>
              <a:rPr lang="en-US" sz="2800" dirty="0">
                <a:highlight>
                  <a:srgbClr val="00FFFF"/>
                </a:highlight>
              </a:rPr>
              <a:t>..</a:t>
            </a:r>
            <a:r>
              <a:rPr lang="en-US" sz="2800" dirty="0"/>
              <a:t>...</a:t>
            </a:r>
          </a:p>
          <a:p>
            <a:r>
              <a:rPr lang="en-US" sz="2800" dirty="0">
                <a:highlight>
                  <a:srgbClr val="00FFFF"/>
                </a:highlight>
              </a:rPr>
              <a:t>0</a:t>
            </a:r>
            <a:r>
              <a:rPr lang="en-US" sz="2800" dirty="0"/>
              <a:t>     1     1     1     1     1</a:t>
            </a:r>
            <a:endParaRPr lang="he-IL" sz="2400" dirty="0"/>
          </a:p>
        </p:txBody>
      </p:sp>
      <p:sp>
        <p:nvSpPr>
          <p:cNvPr id="10" name="תיבת טקסט 9">
            <a:extLst>
              <a:ext uri="{FF2B5EF4-FFF2-40B4-BE49-F238E27FC236}">
                <a16:creationId xmlns:a16="http://schemas.microsoft.com/office/drawing/2014/main" id="{F3D9728E-D947-1B06-6328-AFCF0F6A4B34}"/>
              </a:ext>
            </a:extLst>
          </p:cNvPr>
          <p:cNvSpPr txBox="1"/>
          <p:nvPr/>
        </p:nvSpPr>
        <p:spPr>
          <a:xfrm>
            <a:off x="3752605" y="4289273"/>
            <a:ext cx="3294550" cy="2246769"/>
          </a:xfrm>
          <a:prstGeom prst="rect">
            <a:avLst/>
          </a:prstGeom>
          <a:noFill/>
        </p:spPr>
        <p:txBody>
          <a:bodyPr wrap="square" rtlCol="1">
            <a:spAutoFit/>
          </a:bodyPr>
          <a:lstStyle/>
          <a:p>
            <a:r>
              <a:rPr lang="en-US" sz="2800" dirty="0">
                <a:highlight>
                  <a:srgbClr val="00FFFF"/>
                </a:highlight>
              </a:rPr>
              <a:t>1</a:t>
            </a:r>
            <a:r>
              <a:rPr lang="en-US" sz="2800" dirty="0"/>
              <a:t>     0     0     0     0     0</a:t>
            </a:r>
          </a:p>
          <a:p>
            <a:r>
              <a:rPr lang="en-US" sz="2800" dirty="0">
                <a:highlight>
                  <a:srgbClr val="00FFFF"/>
                </a:highlight>
              </a:rPr>
              <a:t>1</a:t>
            </a:r>
            <a:r>
              <a:rPr lang="en-US" sz="2800" dirty="0"/>
              <a:t>     0     0     0     0     1</a:t>
            </a:r>
          </a:p>
          <a:p>
            <a:r>
              <a:rPr lang="en-US" sz="2800" dirty="0">
                <a:highlight>
                  <a:srgbClr val="00FFFF"/>
                </a:highlight>
              </a:rPr>
              <a:t>1</a:t>
            </a:r>
            <a:r>
              <a:rPr lang="en-US" sz="2800" dirty="0"/>
              <a:t>     0     0     0     1     0</a:t>
            </a:r>
          </a:p>
          <a:p>
            <a:r>
              <a:rPr lang="en-US" sz="2800" dirty="0">
                <a:highlight>
                  <a:srgbClr val="00FFFF"/>
                </a:highlight>
              </a:rPr>
              <a:t>..</a:t>
            </a:r>
            <a:r>
              <a:rPr lang="en-US" sz="2800" dirty="0"/>
              <a:t>...</a:t>
            </a:r>
          </a:p>
          <a:p>
            <a:r>
              <a:rPr lang="en-US" sz="2800" dirty="0">
                <a:highlight>
                  <a:srgbClr val="00FFFF"/>
                </a:highlight>
              </a:rPr>
              <a:t>1</a:t>
            </a:r>
            <a:r>
              <a:rPr lang="en-US" sz="2800" dirty="0"/>
              <a:t>     1     1     1     1     1</a:t>
            </a:r>
            <a:endParaRPr lang="he-IL" sz="2400" dirty="0"/>
          </a:p>
        </p:txBody>
      </p:sp>
      <p:sp>
        <p:nvSpPr>
          <p:cNvPr id="11" name="מלבן 10">
            <a:extLst>
              <a:ext uri="{FF2B5EF4-FFF2-40B4-BE49-F238E27FC236}">
                <a16:creationId xmlns:a16="http://schemas.microsoft.com/office/drawing/2014/main" id="{0E2401C1-E8EF-C3F9-5133-5C63418FE237}"/>
              </a:ext>
            </a:extLst>
          </p:cNvPr>
          <p:cNvSpPr/>
          <p:nvPr/>
        </p:nvSpPr>
        <p:spPr>
          <a:xfrm>
            <a:off x="494071" y="3521178"/>
            <a:ext cx="1637071" cy="134947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Roboto" panose="02000000000000000000" pitchFamily="2" charset="0"/>
                <a:ea typeface="Roboto" panose="02000000000000000000" pitchFamily="2" charset="0"/>
                <a:cs typeface="Roboto" panose="02000000000000000000" pitchFamily="2" charset="0"/>
              </a:rPr>
              <a:t>UART_RX</a:t>
            </a:r>
            <a:endParaRPr lang="he-IL" dirty="0">
              <a:solidFill>
                <a:schemeClr val="tx1"/>
              </a:solidFill>
              <a:latin typeface="Roboto" panose="02000000000000000000" pitchFamily="2" charset="0"/>
              <a:ea typeface="Roboto" panose="02000000000000000000" pitchFamily="2" charset="0"/>
              <a:cs typeface="Roboto" panose="02000000000000000000" pitchFamily="2" charset="0"/>
            </a:endParaRPr>
          </a:p>
        </p:txBody>
      </p:sp>
      <p:sp>
        <p:nvSpPr>
          <p:cNvPr id="12" name="מלבן 11">
            <a:extLst>
              <a:ext uri="{FF2B5EF4-FFF2-40B4-BE49-F238E27FC236}">
                <a16:creationId xmlns:a16="http://schemas.microsoft.com/office/drawing/2014/main" id="{BFD1FE61-5D02-48D0-A393-AB68112B306C}"/>
              </a:ext>
            </a:extLst>
          </p:cNvPr>
          <p:cNvSpPr/>
          <p:nvPr/>
        </p:nvSpPr>
        <p:spPr>
          <a:xfrm>
            <a:off x="8668621" y="3521178"/>
            <a:ext cx="1637071" cy="1349477"/>
          </a:xfrm>
          <a:prstGeom prst="rect">
            <a:avLst/>
          </a:prstGeom>
          <a:solidFill>
            <a:schemeClr val="bg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BiPhase Generator</a:t>
            </a:r>
            <a:endParaRPr lang="he-IL" dirty="0">
              <a:solidFill>
                <a:schemeClr val="tx1"/>
              </a:solidFill>
            </a:endParaRPr>
          </a:p>
        </p:txBody>
      </p:sp>
      <p:sp>
        <p:nvSpPr>
          <p:cNvPr id="29" name="TextBox 5">
            <a:extLst>
              <a:ext uri="{FF2B5EF4-FFF2-40B4-BE49-F238E27FC236}">
                <a16:creationId xmlns:a16="http://schemas.microsoft.com/office/drawing/2014/main" id="{37903969-7A8A-FA3B-BD72-1D743DC758CB}"/>
              </a:ext>
            </a:extLst>
          </p:cNvPr>
          <p:cNvSpPr txBox="1"/>
          <p:nvPr/>
        </p:nvSpPr>
        <p:spPr>
          <a:xfrm>
            <a:off x="1476019" y="5094948"/>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Write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30" name="TextBox 5">
            <a:extLst>
              <a:ext uri="{FF2B5EF4-FFF2-40B4-BE49-F238E27FC236}">
                <a16:creationId xmlns:a16="http://schemas.microsoft.com/office/drawing/2014/main" id="{5E2408B5-5FB3-C5C7-17AC-503E8D00C1B8}"/>
              </a:ext>
            </a:extLst>
          </p:cNvPr>
          <p:cNvSpPr txBox="1"/>
          <p:nvPr/>
        </p:nvSpPr>
        <p:spPr>
          <a:xfrm>
            <a:off x="1476019" y="2609840"/>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Write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cxnSp>
        <p:nvCxnSpPr>
          <p:cNvPr id="32" name="מחבר: מרפקי 31">
            <a:extLst>
              <a:ext uri="{FF2B5EF4-FFF2-40B4-BE49-F238E27FC236}">
                <a16:creationId xmlns:a16="http://schemas.microsoft.com/office/drawing/2014/main" id="{BE044362-E290-5977-CC9F-0E11F368C9CA}"/>
              </a:ext>
            </a:extLst>
          </p:cNvPr>
          <p:cNvCxnSpPr>
            <a:cxnSpLocks/>
          </p:cNvCxnSpPr>
          <p:nvPr/>
        </p:nvCxnSpPr>
        <p:spPr>
          <a:xfrm rot="5400000" flipH="1" flipV="1">
            <a:off x="2113688" y="2170089"/>
            <a:ext cx="542007" cy="2144172"/>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33" name="מחבר: מרפקי 32">
            <a:extLst>
              <a:ext uri="{FF2B5EF4-FFF2-40B4-BE49-F238E27FC236}">
                <a16:creationId xmlns:a16="http://schemas.microsoft.com/office/drawing/2014/main" id="{4BE1EC75-691E-86DA-226A-4858693CE774}"/>
              </a:ext>
            </a:extLst>
          </p:cNvPr>
          <p:cNvCxnSpPr>
            <a:cxnSpLocks/>
            <a:stCxn id="11" idx="2"/>
          </p:cNvCxnSpPr>
          <p:nvPr/>
        </p:nvCxnSpPr>
        <p:spPr>
          <a:xfrm rot="16200000" flipH="1">
            <a:off x="2087881" y="4095381"/>
            <a:ext cx="593627" cy="2144174"/>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39" name="מחבר: מרפקי 38">
            <a:extLst>
              <a:ext uri="{FF2B5EF4-FFF2-40B4-BE49-F238E27FC236}">
                <a16:creationId xmlns:a16="http://schemas.microsoft.com/office/drawing/2014/main" id="{B0C1694F-90F5-57F6-86C7-CACD00C9C8AE}"/>
              </a:ext>
            </a:extLst>
          </p:cNvPr>
          <p:cNvCxnSpPr>
            <a:cxnSpLocks/>
            <a:endCxn id="12" idx="0"/>
          </p:cNvCxnSpPr>
          <p:nvPr/>
        </p:nvCxnSpPr>
        <p:spPr>
          <a:xfrm>
            <a:off x="7342979" y="2912806"/>
            <a:ext cx="2144178" cy="608372"/>
          </a:xfrm>
          <a:prstGeom prst="bentConnector2">
            <a:avLst/>
          </a:prstGeom>
          <a:ln>
            <a:tailEnd type="triangle"/>
          </a:ln>
        </p:spPr>
        <p:style>
          <a:lnRef idx="2">
            <a:schemeClr val="dk1"/>
          </a:lnRef>
          <a:fillRef idx="0">
            <a:schemeClr val="dk1"/>
          </a:fillRef>
          <a:effectRef idx="1">
            <a:schemeClr val="dk1"/>
          </a:effectRef>
          <a:fontRef idx="minor">
            <a:schemeClr val="tx1"/>
          </a:fontRef>
        </p:style>
      </p:cxnSp>
      <p:cxnSp>
        <p:nvCxnSpPr>
          <p:cNvPr id="43" name="מחבר: מרפקי 42">
            <a:extLst>
              <a:ext uri="{FF2B5EF4-FFF2-40B4-BE49-F238E27FC236}">
                <a16:creationId xmlns:a16="http://schemas.microsoft.com/office/drawing/2014/main" id="{03876CDA-6D7C-8AE0-7937-9C59EC10BBED}"/>
              </a:ext>
            </a:extLst>
          </p:cNvPr>
          <p:cNvCxnSpPr>
            <a:cxnSpLocks/>
            <a:endCxn id="12" idx="2"/>
          </p:cNvCxnSpPr>
          <p:nvPr/>
        </p:nvCxnSpPr>
        <p:spPr>
          <a:xfrm flipV="1">
            <a:off x="7342978" y="4870655"/>
            <a:ext cx="2144179" cy="593625"/>
          </a:xfrm>
          <a:prstGeom prst="bentConnector2">
            <a:avLst/>
          </a:prstGeom>
          <a:ln>
            <a:tailEnd type="triangle"/>
          </a:ln>
        </p:spPr>
        <p:style>
          <a:lnRef idx="2">
            <a:schemeClr val="dk1"/>
          </a:lnRef>
          <a:fillRef idx="0">
            <a:schemeClr val="dk1"/>
          </a:fillRef>
          <a:effectRef idx="1">
            <a:schemeClr val="dk1"/>
          </a:effectRef>
          <a:fontRef idx="minor">
            <a:schemeClr val="tx1"/>
          </a:fontRef>
        </p:style>
      </p:cxnSp>
      <p:sp>
        <p:nvSpPr>
          <p:cNvPr id="47" name="TextBox 5">
            <a:extLst>
              <a:ext uri="{FF2B5EF4-FFF2-40B4-BE49-F238E27FC236}">
                <a16:creationId xmlns:a16="http://schemas.microsoft.com/office/drawing/2014/main" id="{A3E79BB1-E659-7821-21D3-E5FB898420E4}"/>
              </a:ext>
            </a:extLst>
          </p:cNvPr>
          <p:cNvSpPr txBox="1"/>
          <p:nvPr/>
        </p:nvSpPr>
        <p:spPr>
          <a:xfrm>
            <a:off x="7506398" y="2532416"/>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Read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
        <p:nvSpPr>
          <p:cNvPr id="48" name="TextBox 5">
            <a:extLst>
              <a:ext uri="{FF2B5EF4-FFF2-40B4-BE49-F238E27FC236}">
                <a16:creationId xmlns:a16="http://schemas.microsoft.com/office/drawing/2014/main" id="{18D38A59-1A18-C982-338E-924511E5E0DE}"/>
              </a:ext>
            </a:extLst>
          </p:cNvPr>
          <p:cNvSpPr txBox="1"/>
          <p:nvPr/>
        </p:nvSpPr>
        <p:spPr>
          <a:xfrm>
            <a:off x="7506394" y="5061452"/>
            <a:ext cx="1817346"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Read Operation</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37538064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1" nodeType="clickEffect">
                                  <p:stCondLst>
                                    <p:cond delay="0"/>
                                  </p:stCondLst>
                                  <p:childTnLst>
                                    <p:set>
                                      <p:cBhvr>
                                        <p:cTn id="6" dur="1" fill="hold">
                                          <p:stCondLst>
                                            <p:cond delay="0"/>
                                          </p:stCondLst>
                                        </p:cTn>
                                        <p:tgtEl>
                                          <p:spTgt spid="30"/>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32"/>
                                        </p:tgtEl>
                                        <p:attrNameLst>
                                          <p:attrName>style.visibility</p:attrName>
                                        </p:attrNameLst>
                                      </p:cBhvr>
                                      <p:to>
                                        <p:strVal val="hidden"/>
                                      </p:to>
                                    </p:set>
                                  </p:childTnLst>
                                </p:cTn>
                              </p:par>
                              <p:par>
                                <p:cTn id="9" presetID="1" presetClass="exit" presetSubtype="0" fill="hold" grpId="1" nodeType="withEffect">
                                  <p:stCondLst>
                                    <p:cond delay="0"/>
                                  </p:stCondLst>
                                  <p:childTnLst>
                                    <p:set>
                                      <p:cBhvr>
                                        <p:cTn id="10" dur="1" fill="hold">
                                          <p:stCondLst>
                                            <p:cond delay="0"/>
                                          </p:stCondLst>
                                        </p:cTn>
                                        <p:tgtEl>
                                          <p:spTgt spid="48"/>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43"/>
                                        </p:tgtEl>
                                        <p:attrNameLst>
                                          <p:attrName>style.visibility</p:attrName>
                                        </p:attrNameLst>
                                      </p:cBhvr>
                                      <p:to>
                                        <p:strVal val="hidden"/>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3"/>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7"/>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1"/>
      <p:bldP spid="47" grpId="0"/>
      <p:bldP spid="48"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C7FF31C-0C76-95FF-D0CA-816964E7C37C}"/>
              </a:ext>
            </a:extLst>
          </p:cNvPr>
          <p:cNvSpPr txBox="1"/>
          <p:nvPr/>
        </p:nvSpPr>
        <p:spPr>
          <a:xfrm>
            <a:off x="-290286" y="376303"/>
            <a:ext cx="4039495" cy="646331"/>
          </a:xfrm>
          <a:prstGeom prst="rect">
            <a:avLst/>
          </a:prstGeom>
          <a:noFill/>
        </p:spPr>
        <p:txBody>
          <a:bodyPr wrap="square">
            <a:spAutoFit/>
          </a:bodyPr>
          <a:lstStyle/>
          <a:p>
            <a:pPr algn="ctr" rtl="1">
              <a:lnSpc>
                <a:spcPct val="150000"/>
              </a:lnSpc>
            </a:pPr>
            <a:r>
              <a:rPr lang="en-US" sz="2700" b="1" kern="0" dirty="0">
                <a:solidFill>
                  <a:schemeClr val="bg1"/>
                </a:solidFill>
                <a:latin typeface="Roboto" pitchFamily="2" charset="0"/>
              </a:rPr>
              <a:t>Biphase Generator</a:t>
            </a:r>
            <a:endParaRPr lang="en-IL" sz="2700" b="1" kern="0" dirty="0">
              <a:solidFill>
                <a:schemeClr val="bg1"/>
              </a:solidFill>
              <a:latin typeface="Roboto" pitchFamily="2" charset="0"/>
            </a:endParaRPr>
          </a:p>
        </p:txBody>
      </p:sp>
      <p:pic>
        <p:nvPicPr>
          <p:cNvPr id="2" name="תמונה 1" descr="תמונה שמכילה טקסט, תרשים, תוכנית, שרטוט טכני&#10;&#10;התיאור נוצר באופן אוטומטי">
            <a:extLst>
              <a:ext uri="{FF2B5EF4-FFF2-40B4-BE49-F238E27FC236}">
                <a16:creationId xmlns:a16="http://schemas.microsoft.com/office/drawing/2014/main" id="{8B97F1F7-A485-9BE5-314C-52082F9337B1}"/>
              </a:ext>
            </a:extLst>
          </p:cNvPr>
          <p:cNvPicPr>
            <a:picLocks noChangeAspect="1"/>
          </p:cNvPicPr>
          <p:nvPr/>
        </p:nvPicPr>
        <p:blipFill>
          <a:blip r:embed="rId4" cstate="print">
            <a:extLst>
              <a:ext uri="{28A0092B-C50C-407E-A947-70E740481C1C}">
                <a14:useLocalDpi xmlns:a14="http://schemas.microsoft.com/office/drawing/2010/main" val="0"/>
              </a:ext>
            </a:extLst>
          </a:blip>
          <a:srcRect b="20891"/>
          <a:stretch>
            <a:fillRect/>
          </a:stretch>
        </p:blipFill>
        <p:spPr bwMode="auto">
          <a:xfrm>
            <a:off x="0" y="2073861"/>
            <a:ext cx="10799763" cy="4837256"/>
          </a:xfrm>
          <a:prstGeom prst="rect">
            <a:avLst/>
          </a:prstGeom>
          <a:noFill/>
          <a:ln>
            <a:noFill/>
          </a:ln>
        </p:spPr>
      </p:pic>
      <p:sp>
        <p:nvSpPr>
          <p:cNvPr id="3" name="TextBox 5">
            <a:extLst>
              <a:ext uri="{FF2B5EF4-FFF2-40B4-BE49-F238E27FC236}">
                <a16:creationId xmlns:a16="http://schemas.microsoft.com/office/drawing/2014/main" id="{35964D16-7129-4701-DD74-834B1D720785}"/>
              </a:ext>
            </a:extLst>
          </p:cNvPr>
          <p:cNvSpPr txBox="1"/>
          <p:nvPr/>
        </p:nvSpPr>
        <p:spPr>
          <a:xfrm>
            <a:off x="121559" y="1527202"/>
            <a:ext cx="8098102" cy="369332"/>
          </a:xfrm>
          <a:prstGeom prst="rect">
            <a:avLst/>
          </a:prstGeom>
          <a:noFill/>
        </p:spPr>
        <p:txBody>
          <a:bodyPr wrap="square">
            <a:spAutoFit/>
          </a:bodyPr>
          <a:lstStyle/>
          <a:p>
            <a:pPr marL="0" lvl="3"/>
            <a:r>
              <a:rPr lang="en-US"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rPr>
              <a:t>How the BiPhase encoding is created?</a:t>
            </a:r>
            <a:endParaRPr lang="en-IL" b="1" kern="0" dirty="0">
              <a:solidFill>
                <a:schemeClr val="accent5">
                  <a:lumMod val="75000"/>
                </a:schemeClr>
              </a:solidFill>
              <a:latin typeface="Roboto" panose="02000000000000000000" pitchFamily="2" charset="0"/>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1165158474"/>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2756</TotalTime>
  <Words>1284</Words>
  <Application>Microsoft Office PowerPoint</Application>
  <PresentationFormat>מותאם אישית</PresentationFormat>
  <Paragraphs>147</Paragraphs>
  <Slides>19</Slides>
  <Notes>9</Notes>
  <HiddenSlides>0</HiddenSlides>
  <MMClips>0</MMClips>
  <ScaleCrop>false</ScaleCrop>
  <HeadingPairs>
    <vt:vector size="6" baseType="variant">
      <vt:variant>
        <vt:lpstr>גופנים בשימוש</vt:lpstr>
      </vt:variant>
      <vt:variant>
        <vt:i4>10</vt:i4>
      </vt:variant>
      <vt:variant>
        <vt:lpstr>ערכת נושא</vt:lpstr>
      </vt:variant>
      <vt:variant>
        <vt:i4>1</vt:i4>
      </vt:variant>
      <vt:variant>
        <vt:lpstr>כותרות שקופיות</vt:lpstr>
      </vt:variant>
      <vt:variant>
        <vt:i4>19</vt:i4>
      </vt:variant>
    </vt:vector>
  </HeadingPairs>
  <TitlesOfParts>
    <vt:vector size="30" baseType="lpstr">
      <vt:lpstr>Arial</vt:lpstr>
      <vt:lpstr>Calibri</vt:lpstr>
      <vt:lpstr>Calibri Light</vt:lpstr>
      <vt:lpstr>Cambria</vt:lpstr>
      <vt:lpstr>David</vt:lpstr>
      <vt:lpstr>Montserrat</vt:lpstr>
      <vt:lpstr>Poppins</vt:lpstr>
      <vt:lpstr>Roboto</vt:lpstr>
      <vt:lpstr>Times New Roman</vt:lpstr>
      <vt:lpstr>Wingdings</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Doris Adlan</dc:creator>
  <cp:lastModifiedBy>דלית מזרחי</cp:lastModifiedBy>
  <cp:revision>52</cp:revision>
  <dcterms:created xsi:type="dcterms:W3CDTF">2024-07-05T15:42:56Z</dcterms:created>
  <dcterms:modified xsi:type="dcterms:W3CDTF">2024-08-06T10:12:00Z</dcterms:modified>
</cp:coreProperties>
</file>

<file path=docProps/thumbnail.jpeg>
</file>